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9" r:id="rId5"/>
    <p:sldId id="264" r:id="rId6"/>
    <p:sldId id="262" r:id="rId7"/>
    <p:sldId id="263" r:id="rId8"/>
    <p:sldId id="265" r:id="rId9"/>
    <p:sldId id="268" r:id="rId10"/>
    <p:sldId id="266" r:id="rId11"/>
    <p:sldId id="272" r:id="rId12"/>
    <p:sldId id="261"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D584B-4631-8DFA-8919-CE4AF9867A37}" v="201" dt="2023-11-07T20:57:03.811"/>
    <p1510:client id="{C42AC40A-51A0-B2E0-38AF-A208D0172717}" v="204" dt="2023-11-08T00:28:30.627"/>
    <p1510:client id="{CDFCA255-28A9-EF84-A3CE-9B041E747D29}" v="64" dt="2023-11-08T00:12:51.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6D8F4C-472A-5637-8DE7-DEB1D449E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47B0A8E-1E8C-F177-2D9F-C7EB5A4AF5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B34D228A-264E-C296-3011-A5DFD40F99B0}"/>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5" name="Footer Placeholder 4">
            <a:extLst>
              <a:ext uri="{FF2B5EF4-FFF2-40B4-BE49-F238E27FC236}">
                <a16:creationId xmlns="" xmlns:a16="http://schemas.microsoft.com/office/drawing/2014/main" id="{13678E32-F046-7964-EE23-32C5F240CD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9C2807D-F3C2-D71C-8DB2-8F0F02178F5F}"/>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412411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39AFFC-9073-CD6C-B22B-959E4EA07E0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D1F99387-2B37-16C2-D760-B4D3A8779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C92DAAC-CA11-9365-1484-9201754DA371}"/>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5" name="Footer Placeholder 4">
            <a:extLst>
              <a:ext uri="{FF2B5EF4-FFF2-40B4-BE49-F238E27FC236}">
                <a16:creationId xmlns="" xmlns:a16="http://schemas.microsoft.com/office/drawing/2014/main" id="{50403F9B-B4E8-7787-56DC-C9354296AE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2FA747B-DF13-B43E-B46B-EA807E14A483}"/>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626981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E159C4C-70FA-9E6B-CD4B-A3E7018AA4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380C8F98-FBD8-0D55-1BCB-589115BEE4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ABAC614-FC4A-32E0-A517-AA7D67B46B2D}"/>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5" name="Footer Placeholder 4">
            <a:extLst>
              <a:ext uri="{FF2B5EF4-FFF2-40B4-BE49-F238E27FC236}">
                <a16:creationId xmlns="" xmlns:a16="http://schemas.microsoft.com/office/drawing/2014/main" id="{49BB96F3-1978-109F-4740-AEC73FB0A4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062C96B-EF44-04E4-E4D0-DD61782D84DD}"/>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960747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61E5CB-6D47-00F7-3D2C-C1AE8042BE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1354142-394D-16A5-E37B-7FC36C5FBC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5722A6A1-E935-409F-5833-974E02840F0E}"/>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5" name="Footer Placeholder 4">
            <a:extLst>
              <a:ext uri="{FF2B5EF4-FFF2-40B4-BE49-F238E27FC236}">
                <a16:creationId xmlns="" xmlns:a16="http://schemas.microsoft.com/office/drawing/2014/main" id="{B5E16D75-9F4A-AA9C-3A50-93F059320A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BF320C6D-8887-55C9-B22D-81108B56708F}"/>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189996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A65F41-CF1A-3E5F-06EE-9D213FF01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92441D9-A2B9-54D4-EC51-442ED2D34F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543974E-56F6-A4DB-8809-56C1A8C5EAC4}"/>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5" name="Footer Placeholder 4">
            <a:extLst>
              <a:ext uri="{FF2B5EF4-FFF2-40B4-BE49-F238E27FC236}">
                <a16:creationId xmlns="" xmlns:a16="http://schemas.microsoft.com/office/drawing/2014/main" id="{83904F27-A136-6DA6-47E1-4E1F544DC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F153FFD7-B7DC-BB75-20C6-02FFF4095757}"/>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293605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40F67F-402D-A6D6-E26C-368E2416DC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049DB19-3260-AAE0-64A3-53F0027701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B21626BB-9D11-7F42-F202-BC9C88C3D8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27DCBC6-584E-3B8C-D021-177EE47D2BC1}"/>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6" name="Footer Placeholder 5">
            <a:extLst>
              <a:ext uri="{FF2B5EF4-FFF2-40B4-BE49-F238E27FC236}">
                <a16:creationId xmlns="" xmlns:a16="http://schemas.microsoft.com/office/drawing/2014/main" id="{AD394232-0CF6-F468-FD09-F5E4ABFAF1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3ADD90-F41E-3785-FC62-226389FCF6A4}"/>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03618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B82EA-D31A-346F-7686-257E8448CD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395F61B-5ADF-7443-DEB2-D39BC4078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AFBEC52-B945-5FEF-F883-79E151FA3A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047ED6AF-FB58-FFD7-E903-201A6B0E41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69D65C-9FA2-1B46-7ACC-82EC97DC8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8EF29578-C070-41BD-DB60-CD1F9549DEAE}"/>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8" name="Footer Placeholder 7">
            <a:extLst>
              <a:ext uri="{FF2B5EF4-FFF2-40B4-BE49-F238E27FC236}">
                <a16:creationId xmlns="" xmlns:a16="http://schemas.microsoft.com/office/drawing/2014/main" id="{353F7F00-C969-5F82-FA04-612D2D80A6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3B86AE94-9547-3E03-6EAC-3ED3F8FA7425}"/>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68823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6DAD0A-33B5-6183-B463-A04BC46841F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BF0AC77-1F95-6A1F-21D4-498138EF4D03}"/>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4" name="Footer Placeholder 3">
            <a:extLst>
              <a:ext uri="{FF2B5EF4-FFF2-40B4-BE49-F238E27FC236}">
                <a16:creationId xmlns="" xmlns:a16="http://schemas.microsoft.com/office/drawing/2014/main" id="{BBB6F87A-4270-3B82-2C16-A1445F0BA9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1F404A33-AA8D-DEDE-70EB-67E7D9DA277F}"/>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398848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00BCBB1-1ADA-36C3-BCD4-9A1304070721}"/>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3" name="Footer Placeholder 2">
            <a:extLst>
              <a:ext uri="{FF2B5EF4-FFF2-40B4-BE49-F238E27FC236}">
                <a16:creationId xmlns="" xmlns:a16="http://schemas.microsoft.com/office/drawing/2014/main" id="{D9B13C02-1CB6-A526-8EE3-7C217FD463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BEF4E68C-0094-7F3B-E814-39BCEE334B57}"/>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764204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EA99C6-C74A-1E05-84E1-D3354BF31F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AFE33F1-9689-0B9E-87DE-1BEC5B9616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305BEB23-514C-D85C-BD33-43955E3CB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42168B1-D998-B209-5228-2478211AC86D}"/>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6" name="Footer Placeholder 5">
            <a:extLst>
              <a:ext uri="{FF2B5EF4-FFF2-40B4-BE49-F238E27FC236}">
                <a16:creationId xmlns="" xmlns:a16="http://schemas.microsoft.com/office/drawing/2014/main" id="{8650F780-1AFE-001A-55F1-7ECCC23999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377332BA-A12D-678C-FF8C-9108FC84F129}"/>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13293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C28767-A404-DFF8-BE29-1820E5044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F24D8494-D006-125B-21A7-57C02695E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F0E455C2-D31D-55CE-ADD5-72FE2D6B6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08FC5F0-01A2-E7FB-8A44-2BC2741A692C}"/>
              </a:ext>
            </a:extLst>
          </p:cNvPr>
          <p:cNvSpPr>
            <a:spLocks noGrp="1"/>
          </p:cNvSpPr>
          <p:nvPr>
            <p:ph type="dt" sz="half" idx="10"/>
          </p:nvPr>
        </p:nvSpPr>
        <p:spPr/>
        <p:txBody>
          <a:bodyPr/>
          <a:lstStyle/>
          <a:p>
            <a:fld id="{9B6D5A60-47F1-4D7A-8CEB-FFC2368A0C07}" type="datetimeFigureOut">
              <a:rPr lang="en-GB" smtClean="0"/>
              <a:t>08/11/2023</a:t>
            </a:fld>
            <a:endParaRPr lang="en-GB"/>
          </a:p>
        </p:txBody>
      </p:sp>
      <p:sp>
        <p:nvSpPr>
          <p:cNvPr id="6" name="Footer Placeholder 5">
            <a:extLst>
              <a:ext uri="{FF2B5EF4-FFF2-40B4-BE49-F238E27FC236}">
                <a16:creationId xmlns="" xmlns:a16="http://schemas.microsoft.com/office/drawing/2014/main" id="{C9FEA4A2-9E18-5B13-8625-D9845F3373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D5999E37-0B75-808B-D74A-E5B8FAD7EFD3}"/>
              </a:ext>
            </a:extLst>
          </p:cNvPr>
          <p:cNvSpPr>
            <a:spLocks noGrp="1"/>
          </p:cNvSpPr>
          <p:nvPr>
            <p:ph type="sldNum" sz="quarter" idx="12"/>
          </p:nvPr>
        </p:nvSpPr>
        <p:spPr/>
        <p:txBody>
          <a:bodyPr/>
          <a:lstStyle/>
          <a:p>
            <a:fld id="{3F08BC0A-053F-4C4C-9772-416D8296147B}" type="slidenum">
              <a:rPr lang="en-GB" smtClean="0"/>
              <a:t>‹#›</a:t>
            </a:fld>
            <a:endParaRPr lang="en-GB"/>
          </a:p>
        </p:txBody>
      </p:sp>
    </p:spTree>
    <p:extLst>
      <p:ext uri="{BB962C8B-B14F-4D97-AF65-F5344CB8AC3E}">
        <p14:creationId xmlns:p14="http://schemas.microsoft.com/office/powerpoint/2010/main" val="321587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8ED9A6D-577D-EE68-96E7-29ED2396AC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91392B3C-3AB8-A0E6-2A8E-D707903B6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6600EC2D-5243-16C2-58E5-234A2DE2B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D5A60-47F1-4D7A-8CEB-FFC2368A0C07}" type="datetimeFigureOut">
              <a:rPr lang="en-GB" smtClean="0"/>
              <a:t>08/11/2023</a:t>
            </a:fld>
            <a:endParaRPr lang="en-GB"/>
          </a:p>
        </p:txBody>
      </p:sp>
      <p:sp>
        <p:nvSpPr>
          <p:cNvPr id="5" name="Footer Placeholder 4">
            <a:extLst>
              <a:ext uri="{FF2B5EF4-FFF2-40B4-BE49-F238E27FC236}">
                <a16:creationId xmlns="" xmlns:a16="http://schemas.microsoft.com/office/drawing/2014/main" id="{E891EDA1-B90B-C784-41BD-AA0C3B3EC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D69D5FD-1C62-1ED7-2469-09E94AB945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8BC0A-053F-4C4C-9772-416D8296147B}" type="slidenum">
              <a:rPr lang="en-GB" smtClean="0"/>
              <a:t>‹#›</a:t>
            </a:fld>
            <a:endParaRPr lang="en-GB"/>
          </a:p>
        </p:txBody>
      </p:sp>
    </p:spTree>
    <p:extLst>
      <p:ext uri="{BB962C8B-B14F-4D97-AF65-F5344CB8AC3E}">
        <p14:creationId xmlns:p14="http://schemas.microsoft.com/office/powerpoint/2010/main" val="1219433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x.doi.org/10.5040/9781474265560"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forms.office.com/e/6HHaNmQHks" TargetMode="External"/><Relationship Id="rId4" Type="http://schemas.openxmlformats.org/officeDocument/2006/relationships/hyperlink" Target="mailto:l.french@arts.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 xmlns:a16="http://schemas.microsoft.com/office/drawing/2014/main"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1F7A131-3460-9B25-F202-3CB0921527CB}"/>
              </a:ext>
            </a:extLst>
          </p:cNvPr>
          <p:cNvSpPr>
            <a:spLocks noGrp="1"/>
          </p:cNvSpPr>
          <p:nvPr>
            <p:ph type="ctrTitle"/>
          </p:nvPr>
        </p:nvSpPr>
        <p:spPr>
          <a:xfrm>
            <a:off x="890338" y="640080"/>
            <a:ext cx="3734014" cy="3566160"/>
          </a:xfrm>
        </p:spPr>
        <p:txBody>
          <a:bodyPr anchor="b">
            <a:normAutofit/>
          </a:bodyPr>
          <a:lstStyle/>
          <a:p>
            <a:pPr algn="l"/>
            <a:r>
              <a:rPr lang="en-GB" sz="3800" b="1">
                <a:latin typeface="Verdana" panose="020B0604030504040204" pitchFamily="34" charset="0"/>
                <a:ea typeface="Verdana" panose="020B0604030504040204" pitchFamily="34" charset="0"/>
              </a:rPr>
              <a:t>Referencing with Lego</a:t>
            </a:r>
          </a:p>
        </p:txBody>
      </p:sp>
      <p:sp>
        <p:nvSpPr>
          <p:cNvPr id="14" name="sketchy line">
            <a:extLst>
              <a:ext uri="{FF2B5EF4-FFF2-40B4-BE49-F238E27FC236}">
                <a16:creationId xmlns="" xmlns:a16="http://schemas.microsoft.com/office/drawing/2014/main"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le of colorful lego blocks&#10;&#10;Description automatically generated">
            <a:extLst>
              <a:ext uri="{FF2B5EF4-FFF2-40B4-BE49-F238E27FC236}">
                <a16:creationId xmlns="" xmlns:a16="http://schemas.microsoft.com/office/drawing/2014/main" id="{4CF5B131-7B9C-53FB-2718-193C55006157}"/>
              </a:ext>
            </a:extLst>
          </p:cNvPr>
          <p:cNvPicPr>
            <a:picLocks noChangeAspect="1"/>
          </p:cNvPicPr>
          <p:nvPr/>
        </p:nvPicPr>
        <p:blipFill rotWithShape="1">
          <a:blip r:embed="rId2"/>
          <a:srcRect t="3785" r="1" b="1222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5" name="Picture 4">
            <a:extLst>
              <a:ext uri="{FF2B5EF4-FFF2-40B4-BE49-F238E27FC236}">
                <a16:creationId xmlns="" xmlns:a16="http://schemas.microsoft.com/office/drawing/2014/main" id="{0A9A1400-2235-3B73-198E-E5B06AE34FD4}"/>
              </a:ext>
            </a:extLst>
          </p:cNvPr>
          <p:cNvPicPr>
            <a:picLocks noChangeAspect="1"/>
          </p:cNvPicPr>
          <p:nvPr/>
        </p:nvPicPr>
        <p:blipFill rotWithShape="1">
          <a:blip r:embed="rId3"/>
          <a:srcRect t="5462"/>
          <a:stretch/>
        </p:blipFill>
        <p:spPr>
          <a:xfrm>
            <a:off x="258904" y="6306532"/>
            <a:ext cx="2105319" cy="342231"/>
          </a:xfrm>
          <a:prstGeom prst="rect">
            <a:avLst/>
          </a:prstGeom>
        </p:spPr>
      </p:pic>
    </p:spTree>
    <p:extLst>
      <p:ext uri="{BB962C8B-B14F-4D97-AF65-F5344CB8AC3E}">
        <p14:creationId xmlns:p14="http://schemas.microsoft.com/office/powerpoint/2010/main" val="73231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59EF30C2-29AC-4A0D-BC0A-A679CF113E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6160200" y="1061243"/>
            <a:ext cx="3599293" cy="1440795"/>
          </a:xfrm>
        </p:spPr>
        <p:txBody>
          <a:bodyPr>
            <a:normAutofit/>
          </a:bodyPr>
          <a:lstStyle/>
          <a:p>
            <a:pPr algn="r"/>
            <a:r>
              <a:rPr lang="en-GB" b="1" dirty="0">
                <a:solidFill>
                  <a:srgbClr val="FFFFFF"/>
                </a:solidFill>
              </a:rPr>
              <a:t>Task 3</a:t>
            </a:r>
          </a:p>
        </p:txBody>
      </p:sp>
      <p:sp>
        <p:nvSpPr>
          <p:cNvPr id="3" name="Subtitle 2">
            <a:extLst>
              <a:ext uri="{FF2B5EF4-FFF2-40B4-BE49-F238E27FC236}">
                <a16:creationId xmlns="" xmlns:a16="http://schemas.microsoft.com/office/drawing/2014/main" id="{023FA626-2CE5-E914-7C36-F21B45E8BB5B}"/>
              </a:ext>
            </a:extLst>
          </p:cNvPr>
          <p:cNvSpPr>
            <a:spLocks noGrp="1"/>
          </p:cNvSpPr>
          <p:nvPr>
            <p:ph type="subTitle" idx="1"/>
          </p:nvPr>
        </p:nvSpPr>
        <p:spPr>
          <a:xfrm>
            <a:off x="4934521" y="2532019"/>
            <a:ext cx="6742448" cy="3353392"/>
          </a:xfrm>
        </p:spPr>
        <p:txBody>
          <a:bodyPr>
            <a:noAutofit/>
          </a:bodyPr>
          <a:lstStyle/>
          <a:p>
            <a:pPr algn="r"/>
            <a:r>
              <a:rPr lang="en-GB" sz="3600" b="1" dirty="0">
                <a:solidFill>
                  <a:srgbClr val="FFFFFF"/>
                </a:solidFill>
              </a:rPr>
              <a:t>Create a Citation for one of the books using Cite them Right to help you if you need to </a:t>
            </a:r>
          </a:p>
          <a:p>
            <a:pPr algn="r"/>
            <a:endParaRPr lang="en-GB" sz="3600" b="1" dirty="0">
              <a:solidFill>
                <a:srgbClr val="FFFFFF"/>
              </a:solidFill>
            </a:endParaRPr>
          </a:p>
          <a:p>
            <a:pPr algn="r"/>
            <a:r>
              <a:rPr lang="en-GB" sz="3600" b="1" dirty="0">
                <a:solidFill>
                  <a:srgbClr val="FFFFFF"/>
                </a:solidFill>
              </a:rPr>
              <a:t>Don’t forget we use Harvard Referencing at UAL</a:t>
            </a:r>
          </a:p>
          <a:p>
            <a:pPr algn="r"/>
            <a:r>
              <a:rPr lang="en-GB" sz="3600" b="1" dirty="0">
                <a:solidFill>
                  <a:srgbClr val="FFFFFF"/>
                </a:solidFill>
              </a:rPr>
              <a:t> </a:t>
            </a:r>
          </a:p>
        </p:txBody>
      </p:sp>
      <p:cxnSp>
        <p:nvCxnSpPr>
          <p:cNvPr id="26" name="Straight Connector 25">
            <a:extLst>
              <a:ext uri="{FF2B5EF4-FFF2-40B4-BE49-F238E27FC236}">
                <a16:creationId xmlns="" xmlns:a16="http://schemas.microsoft.com/office/drawing/2014/main" id="{266A0658-1CC4-4B0D-AAB7-A702286AFB0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 xmlns:a16="http://schemas.microsoft.com/office/drawing/2014/main" id="{A04F1504-431A-4D86-9091-AE7E4B3337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 xmlns:a16="http://schemas.microsoft.com/office/drawing/2014/main" id="{EA804283-B929-4503-802F-4585376E2B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 xmlns:a16="http://schemas.microsoft.com/office/drawing/2014/main" id="{AD3811F5-514E-49A4-B382-673ED228A4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067AD921-1CEE-4C1B-9AA3-C66D908DD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 xmlns:a16="http://schemas.microsoft.com/office/drawing/2014/main" id="{C36A08F5-3B56-47C5-A371-9187BE56E1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314385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400"/>
                                        <p:tgtEl>
                                          <p:spTgt spid="3">
                                            <p:txEl>
                                              <p:pRg st="2" end="2"/>
                                            </p:txEl>
                                          </p:spTgt>
                                        </p:tgtEl>
                                      </p:cBhvr>
                                    </p:animEffect>
                                  </p:childTnLst>
                                </p:cTn>
                              </p:par>
                              <p:par>
                                <p:cTn id="13" presetID="10" presetClass="entr" presetSubtype="0" fill="hold" grpId="0" nodeType="withEffect">
                                  <p:stCondLst>
                                    <p:cond delay="2000"/>
                                  </p:stCondLst>
                                  <p:iterate type="lt">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400"/>
                                        <p:tgtEl>
                                          <p:spTgt spid="3">
                                            <p:txEl>
                                              <p:pRg st="3" end="3"/>
                                            </p:txEl>
                                          </p:spTgt>
                                        </p:tgtEl>
                                      </p:cBhvr>
                                    </p:animEffect>
                                  </p:childTnLst>
                                </p:cTn>
                              </p:par>
                              <p:par>
                                <p:cTn id="16" presetID="10" presetClass="entr" presetSubtype="0" fill="hold" grpId="0" nodeType="withEffect">
                                  <p:stCondLst>
                                    <p:cond delay="50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p:cNvPicPr>
            <a:picLocks noChangeAspect="1"/>
          </p:cNvPicPr>
          <p:nvPr/>
        </p:nvPicPr>
        <p:blipFill>
          <a:blip r:embed="rId2"/>
          <a:stretch>
            <a:fillRect/>
          </a:stretch>
        </p:blipFill>
        <p:spPr>
          <a:xfrm>
            <a:off x="744781" y="0"/>
            <a:ext cx="10415588" cy="3223846"/>
          </a:xfrm>
          <a:prstGeom prst="rect">
            <a:avLst/>
          </a:prstGeom>
        </p:spPr>
      </p:pic>
      <p:pic>
        <p:nvPicPr>
          <p:cNvPr id="5" name="Picture 4" descr="A screenshot of a computer&#10;&#10;Description automatically generated"/>
          <p:cNvPicPr>
            <a:picLocks noChangeAspect="1"/>
          </p:cNvPicPr>
          <p:nvPr/>
        </p:nvPicPr>
        <p:blipFill>
          <a:blip r:embed="rId3"/>
          <a:stretch>
            <a:fillRect/>
          </a:stretch>
        </p:blipFill>
        <p:spPr>
          <a:xfrm>
            <a:off x="787277" y="3223846"/>
            <a:ext cx="10330596" cy="3634154"/>
          </a:xfrm>
          <a:prstGeom prst="rect">
            <a:avLst/>
          </a:prstGeom>
        </p:spPr>
      </p:pic>
    </p:spTree>
    <p:extLst>
      <p:ext uri="{BB962C8B-B14F-4D97-AF65-F5344CB8AC3E}">
        <p14:creationId xmlns:p14="http://schemas.microsoft.com/office/powerpoint/2010/main" val="238994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kern="1200">
                <a:solidFill>
                  <a:schemeClr val="tx1"/>
                </a:solidFill>
                <a:latin typeface="+mj-lt"/>
                <a:ea typeface="+mj-ea"/>
                <a:cs typeface="+mj-cs"/>
              </a:rPr>
              <a:t>References</a:t>
            </a:r>
          </a:p>
        </p:txBody>
      </p:sp>
      <p:sp>
        <p:nvSpPr>
          <p:cNvPr id="37"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 xmlns:a16="http://schemas.microsoft.com/office/drawing/2014/main" id="{023FA626-2CE5-E914-7C36-F21B45E8BB5B}"/>
              </a:ext>
            </a:extLst>
          </p:cNvPr>
          <p:cNvSpPr txBox="1">
            <a:spLocks/>
          </p:cNvSpPr>
          <p:nvPr/>
        </p:nvSpPr>
        <p:spPr>
          <a:xfrm>
            <a:off x="838200" y="1929384"/>
            <a:ext cx="10515600" cy="42519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200" b="1" dirty="0">
              <a:cs typeface="Calibri"/>
            </a:endParaRPr>
          </a:p>
          <a:p>
            <a:pPr algn="l"/>
            <a:endParaRPr lang="en-US" sz="2200" b="1" dirty="0"/>
          </a:p>
          <a:p>
            <a:pPr algn="l"/>
            <a:r>
              <a:rPr lang="en-US" sz="2200" dirty="0" err="1"/>
              <a:t>Geczy</a:t>
            </a:r>
            <a:r>
              <a:rPr lang="en-US" sz="2200" dirty="0"/>
              <a:t>, A. and </a:t>
            </a:r>
            <a:r>
              <a:rPr lang="en-US" sz="2200" dirty="0" err="1"/>
              <a:t>Karaminas</a:t>
            </a:r>
            <a:r>
              <a:rPr lang="en-US" sz="2200" dirty="0"/>
              <a:t>, V. (2018), </a:t>
            </a:r>
            <a:r>
              <a:rPr lang="en-US" sz="2200" i="1" dirty="0"/>
              <a:t>Critical Fashion Practice: From Westwood to van Beirendonck</a:t>
            </a:r>
            <a:r>
              <a:rPr lang="en-US" sz="2200" dirty="0"/>
              <a:t>. Available at: </a:t>
            </a:r>
            <a:r>
              <a:rPr lang="en-US" sz="2200" dirty="0">
                <a:hlinkClick r:id="rId2"/>
              </a:rPr>
              <a:t>http://dx.doi.org/10.5040/9781474265560</a:t>
            </a:r>
            <a:r>
              <a:rPr lang="en-US" sz="2200" dirty="0"/>
              <a:t> (Accessed: 4 November 2023)</a:t>
            </a:r>
            <a:endParaRPr lang="en-US" dirty="0"/>
          </a:p>
          <a:p>
            <a:pPr algn="l"/>
            <a:r>
              <a:rPr lang="en-US" sz="2200" dirty="0"/>
              <a:t>Keaney, M and Weber, E. (2014) </a:t>
            </a:r>
            <a:r>
              <a:rPr lang="en-US" sz="2200" i="1" dirty="0"/>
              <a:t>Fashion Photography Next</a:t>
            </a:r>
            <a:r>
              <a:rPr lang="en-US" sz="2200" dirty="0"/>
              <a:t>. London: Thames and Hudson.</a:t>
            </a:r>
            <a:endParaRPr lang="en-US" sz="2200" dirty="0">
              <a:cs typeface="Calibri" panose="020F0502020204030204"/>
            </a:endParaRPr>
          </a:p>
          <a:p>
            <a:pPr algn="l"/>
            <a:r>
              <a:rPr lang="en-US" sz="2200" dirty="0"/>
              <a:t>Remy, P. (2014) </a:t>
            </a:r>
            <a:r>
              <a:rPr lang="en-US" sz="2200" i="1" dirty="0"/>
              <a:t>The Art of Fashion Photography</a:t>
            </a:r>
            <a:r>
              <a:rPr lang="en-US" sz="2200" dirty="0"/>
              <a:t>. Munich: Prestel</a:t>
            </a:r>
            <a:endParaRPr lang="en-US" sz="2200" dirty="0">
              <a:cs typeface="Calibri" panose="020F0502020204030204"/>
            </a:endParaRPr>
          </a:p>
          <a:p>
            <a:pPr algn="l"/>
            <a:r>
              <a:rPr lang="en-US" sz="2200" dirty="0"/>
              <a:t>Schiffer, C. (2021) </a:t>
            </a:r>
            <a:r>
              <a:rPr lang="en-US" sz="2200" i="1" dirty="0"/>
              <a:t>Captivate! </a:t>
            </a:r>
            <a:r>
              <a:rPr lang="en-US" sz="2200" dirty="0"/>
              <a:t>Munich: Prestel</a:t>
            </a:r>
            <a:endParaRPr lang="en-US" sz="2200" dirty="0">
              <a:cs typeface="Calibri" panose="020F0502020204030204"/>
            </a:endParaRPr>
          </a:p>
          <a:p>
            <a:pPr indent="-228600" algn="l">
              <a:buFont typeface="Arial" panose="020B0604020202020204" pitchFamily="34" charset="0"/>
              <a:buChar char="•"/>
            </a:pPr>
            <a:endParaRPr lang="en-US" sz="2200" b="1"/>
          </a:p>
          <a:p>
            <a:pPr indent="-228600" algn="l">
              <a:buFont typeface="Arial" panose="020B0604020202020204" pitchFamily="34" charset="0"/>
              <a:buChar char="•"/>
            </a:pPr>
            <a:endParaRPr lang="en-US" sz="2200" b="1"/>
          </a:p>
          <a:p>
            <a:pPr indent="-228600" algn="l">
              <a:buFont typeface="Arial" panose="020B0604020202020204" pitchFamily="34" charset="0"/>
              <a:buChar char="•"/>
            </a:pPr>
            <a:endParaRPr lang="en-US" sz="2200" b="1"/>
          </a:p>
          <a:p>
            <a:pPr indent="-228600" algn="l">
              <a:buFont typeface="Arial" panose="020B0604020202020204" pitchFamily="34" charset="0"/>
              <a:buChar char="•"/>
            </a:pPr>
            <a:endParaRPr lang="en-US" sz="2200"/>
          </a:p>
          <a:p>
            <a:pPr indent="-228600" algn="l">
              <a:buFont typeface="Arial" panose="020B0604020202020204" pitchFamily="34" charset="0"/>
              <a:buChar char="•"/>
            </a:pPr>
            <a:endParaRPr lang="en-US" sz="2200" b="1"/>
          </a:p>
        </p:txBody>
      </p:sp>
      <p:pic>
        <p:nvPicPr>
          <p:cNvPr id="4" name="Picture 3">
            <a:extLst>
              <a:ext uri="{FF2B5EF4-FFF2-40B4-BE49-F238E27FC236}">
                <a16:creationId xmlns="" xmlns:a16="http://schemas.microsoft.com/office/drawing/2014/main" id="{04F2D7C5-A58E-6E2E-AC1D-101FCB50E899}"/>
              </a:ext>
            </a:extLst>
          </p:cNvPr>
          <p:cNvPicPr>
            <a:picLocks noChangeAspect="1"/>
          </p:cNvPicPr>
          <p:nvPr/>
        </p:nvPicPr>
        <p:blipFill rotWithShape="1">
          <a:blip r:embed="rId3"/>
          <a:srcRect t="5462"/>
          <a:stretch/>
        </p:blipFill>
        <p:spPr>
          <a:xfrm>
            <a:off x="258904" y="6306532"/>
            <a:ext cx="2105319" cy="342231"/>
          </a:xfrm>
          <a:prstGeom prst="rect">
            <a:avLst/>
          </a:prstGeom>
        </p:spPr>
      </p:pic>
    </p:spTree>
    <p:extLst>
      <p:ext uri="{BB962C8B-B14F-4D97-AF65-F5344CB8AC3E}">
        <p14:creationId xmlns:p14="http://schemas.microsoft.com/office/powerpoint/2010/main" val="232332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4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4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4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4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algn="l"/>
            <a:r>
              <a:rPr lang="en-US" sz="5400" b="1" dirty="0"/>
              <a:t>Thank you!</a:t>
            </a:r>
            <a:endParaRPr lang="en-US" sz="5400" b="1" kern="1200" dirty="0">
              <a:solidFill>
                <a:schemeClr val="tx1"/>
              </a:solidFill>
              <a:latin typeface="+mj-lt"/>
              <a:ea typeface="+mj-ea"/>
              <a:cs typeface="+mj-cs"/>
            </a:endParaRPr>
          </a:p>
        </p:txBody>
      </p:sp>
      <p:sp>
        <p:nvSpPr>
          <p:cNvPr id="37" name="sketch line">
            <a:extLst>
              <a:ext uri="{FF2B5EF4-FFF2-40B4-BE49-F238E27FC236}">
                <a16:creationId xmlns=""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 xmlns:a16="http://schemas.microsoft.com/office/drawing/2014/main" id="{023FA626-2CE5-E914-7C36-F21B45E8BB5B}"/>
              </a:ext>
            </a:extLst>
          </p:cNvPr>
          <p:cNvSpPr txBox="1">
            <a:spLocks/>
          </p:cNvSpPr>
          <p:nvPr/>
        </p:nvSpPr>
        <p:spPr>
          <a:xfrm>
            <a:off x="838200" y="1929384"/>
            <a:ext cx="10515600" cy="4251960"/>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228600" algn="l">
              <a:buFont typeface="Arial" panose="020B0604020202020204" pitchFamily="34" charset="0"/>
              <a:buChar char="•"/>
            </a:pPr>
            <a:endParaRPr lang="en-US" sz="2200" b="1" dirty="0"/>
          </a:p>
          <a:p>
            <a:pPr indent="-228600" algn="l">
              <a:buFont typeface="Arial" panose="020B0604020202020204" pitchFamily="34" charset="0"/>
              <a:buChar char="•"/>
            </a:pPr>
            <a:endParaRPr lang="en-US" sz="2200" b="1" dirty="0">
              <a:cs typeface="Calibri" panose="020F0502020204030204"/>
            </a:endParaRPr>
          </a:p>
          <a:p>
            <a:pPr indent="-228600" algn="l">
              <a:buFont typeface="Arial" panose="020B0604020202020204" pitchFamily="34" charset="0"/>
              <a:buChar char="•"/>
            </a:pPr>
            <a:endParaRPr lang="en-US" sz="2200" b="1" dirty="0">
              <a:cs typeface="Calibri" panose="020F0502020204030204"/>
            </a:endParaRPr>
          </a:p>
          <a:p>
            <a:pPr indent="-228600" algn="l">
              <a:buFont typeface="Arial" panose="020B0604020202020204" pitchFamily="34" charset="0"/>
              <a:buChar char="•"/>
            </a:pPr>
            <a:endParaRPr lang="en-US" sz="2200" dirty="0">
              <a:cs typeface="Calibri" panose="020F0502020204030204"/>
            </a:endParaRPr>
          </a:p>
          <a:p>
            <a:pPr indent="-228600" algn="l">
              <a:buFont typeface="Arial" panose="020B0604020202020204" pitchFamily="34" charset="0"/>
              <a:buChar char="•"/>
            </a:pPr>
            <a:endParaRPr lang="en-US" sz="2200" b="1" dirty="0">
              <a:cs typeface="Calibri" panose="020F0502020204030204"/>
            </a:endParaRPr>
          </a:p>
        </p:txBody>
      </p:sp>
      <p:pic>
        <p:nvPicPr>
          <p:cNvPr id="4" name="Picture 3">
            <a:extLst>
              <a:ext uri="{FF2B5EF4-FFF2-40B4-BE49-F238E27FC236}">
                <a16:creationId xmlns="" xmlns:a16="http://schemas.microsoft.com/office/drawing/2014/main"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229" y="623887"/>
            <a:ext cx="5191125"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8923" y="1847322"/>
            <a:ext cx="6059306" cy="4231928"/>
          </a:xfrm>
          <a:prstGeom prst="rect">
            <a:avLst/>
          </a:prstGeom>
          <a:noFill/>
        </p:spPr>
        <p:txBody>
          <a:bodyPr wrap="square" rtlCol="0">
            <a:spAutoFit/>
          </a:bodyPr>
          <a:lstStyle/>
          <a:p>
            <a:r>
              <a:rPr lang="en-US" sz="2800" b="1" dirty="0">
                <a:solidFill>
                  <a:srgbClr val="7030A0"/>
                </a:solidFill>
              </a:rPr>
              <a:t>We hope that you enjoyed the session</a:t>
            </a:r>
            <a:r>
              <a:rPr lang="en-US" sz="2800" b="1" dirty="0" smtClean="0">
                <a:solidFill>
                  <a:srgbClr val="7030A0"/>
                </a:solidFill>
              </a:rPr>
              <a:t>!</a:t>
            </a:r>
          </a:p>
          <a:p>
            <a:endParaRPr lang="en-US" sz="1600" b="1" dirty="0">
              <a:solidFill>
                <a:srgbClr val="7030A0"/>
              </a:solidFill>
            </a:endParaRPr>
          </a:p>
          <a:p>
            <a:r>
              <a:rPr lang="en-US" sz="2400" dirty="0" smtClean="0"/>
              <a:t>If </a:t>
            </a:r>
            <a:r>
              <a:rPr lang="en-US" sz="2400" dirty="0"/>
              <a:t>you have any further questions, you can </a:t>
            </a:r>
            <a:r>
              <a:rPr lang="en-US" sz="2400" dirty="0" smtClean="0"/>
              <a:t> usually </a:t>
            </a:r>
            <a:r>
              <a:rPr lang="en-US" sz="2400" dirty="0"/>
              <a:t>find </a:t>
            </a:r>
            <a:r>
              <a:rPr lang="en-US" sz="2400" dirty="0" smtClean="0"/>
              <a:t>me </a:t>
            </a:r>
            <a:r>
              <a:rPr lang="en-US" sz="2400" dirty="0"/>
              <a:t>in the </a:t>
            </a:r>
            <a:r>
              <a:rPr lang="en-US" sz="2400" dirty="0" smtClean="0"/>
              <a:t>library</a:t>
            </a:r>
          </a:p>
          <a:p>
            <a:r>
              <a:rPr lang="en-US" sz="2400" dirty="0" smtClean="0"/>
              <a:t>Tuesday </a:t>
            </a:r>
            <a:r>
              <a:rPr lang="en-US" sz="2400" dirty="0"/>
              <a:t>to Thursday, </a:t>
            </a:r>
            <a:r>
              <a:rPr lang="en-US" sz="2400" dirty="0" smtClean="0"/>
              <a:t>or,</a:t>
            </a:r>
          </a:p>
          <a:p>
            <a:endParaRPr lang="en-US" sz="1200" dirty="0">
              <a:cs typeface="Calibri"/>
            </a:endParaRPr>
          </a:p>
          <a:p>
            <a:r>
              <a:rPr lang="en-US" sz="2400" dirty="0"/>
              <a:t>e-mail: </a:t>
            </a:r>
            <a:r>
              <a:rPr lang="en-US" sz="2400" dirty="0" smtClean="0">
                <a:hlinkClick r:id="rId4"/>
              </a:rPr>
              <a:t>l.french@arts.ac.uk</a:t>
            </a:r>
            <a:endParaRPr lang="en-US" sz="2400" dirty="0" smtClean="0"/>
          </a:p>
          <a:p>
            <a:endParaRPr lang="en-US" sz="900" dirty="0"/>
          </a:p>
          <a:p>
            <a:r>
              <a:rPr lang="en-US" sz="2400" dirty="0"/>
              <a:t>Please complete the feedback form before </a:t>
            </a:r>
            <a:r>
              <a:rPr lang="en-US" sz="2400" dirty="0" smtClean="0"/>
              <a:t>    you </a:t>
            </a:r>
            <a:r>
              <a:rPr lang="en-US" sz="2400" dirty="0"/>
              <a:t>leave at the end of the session.</a:t>
            </a:r>
            <a:endParaRPr lang="en-US" sz="2400" dirty="0">
              <a:cs typeface="Calibri"/>
            </a:endParaRPr>
          </a:p>
          <a:p>
            <a:endParaRPr lang="en-US" sz="1200" dirty="0" smtClean="0"/>
          </a:p>
          <a:p>
            <a:r>
              <a:rPr lang="en-US" sz="2400" dirty="0" smtClean="0"/>
              <a:t>Your </a:t>
            </a:r>
            <a:r>
              <a:rPr lang="en-US" sz="2400" dirty="0"/>
              <a:t>feedback is important to us!</a:t>
            </a:r>
          </a:p>
          <a:p>
            <a:r>
              <a:rPr lang="en-US" sz="2400" b="1" dirty="0">
                <a:hlinkClick r:id="rId5"/>
              </a:rPr>
              <a:t>https://forms.office.com/e/6HHaNmQHks</a:t>
            </a:r>
            <a:endParaRPr lang="en-US" sz="2400" b="1" dirty="0"/>
          </a:p>
        </p:txBody>
      </p:sp>
    </p:spTree>
    <p:extLst>
      <p:ext uri="{BB962C8B-B14F-4D97-AF65-F5344CB8AC3E}">
        <p14:creationId xmlns:p14="http://schemas.microsoft.com/office/powerpoint/2010/main" val="70587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b="1" dirty="0">
                <a:solidFill>
                  <a:srgbClr val="FFFFFF"/>
                </a:solidFill>
              </a:rPr>
              <a:t>Understanding Referencing</a:t>
            </a:r>
            <a:endParaRPr lang="en-US" sz="4400" b="1" kern="1200" dirty="0">
              <a:solidFill>
                <a:srgbClr val="FFFFFF"/>
              </a:solidFill>
              <a:latin typeface="+mj-lt"/>
              <a:cs typeface="Calibri Light"/>
            </a:endParaRPr>
          </a:p>
        </p:txBody>
      </p:sp>
      <p:sp>
        <p:nvSpPr>
          <p:cNvPr id="20" name="Freeform: Shape 19">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 xmlns:a16="http://schemas.microsoft.com/office/drawing/2014/main" id="{023FA626-2CE5-E914-7C36-F21B45E8BB5B}"/>
              </a:ext>
            </a:extLst>
          </p:cNvPr>
          <p:cNvSpPr>
            <a:spLocks noGrp="1"/>
          </p:cNvSpPr>
          <p:nvPr>
            <p:ph type="subTitle" idx="1"/>
          </p:nvPr>
        </p:nvSpPr>
        <p:spPr>
          <a:xfrm>
            <a:off x="5698912" y="820879"/>
            <a:ext cx="5997095" cy="5596026"/>
          </a:xfrm>
        </p:spPr>
        <p:txBody>
          <a:bodyPr vert="horz" lIns="91440" tIns="45720" rIns="91440" bIns="45720" rtlCol="0" anchor="t">
            <a:normAutofit lnSpcReduction="10000"/>
          </a:bodyPr>
          <a:lstStyle/>
          <a:p>
            <a:r>
              <a:rPr lang="en-US" sz="3600" b="1" dirty="0" smtClean="0"/>
              <a:t>The workshop </a:t>
            </a:r>
            <a:r>
              <a:rPr lang="en-US" sz="3600" b="1" dirty="0"/>
              <a:t>objective is to:</a:t>
            </a:r>
            <a:endParaRPr lang="en-US" sz="3600" b="1" dirty="0">
              <a:cs typeface="Calibri" panose="020F0502020204030204"/>
            </a:endParaRPr>
          </a:p>
          <a:p>
            <a:pPr algn="l"/>
            <a:endParaRPr lang="en-US" sz="2200" dirty="0">
              <a:cs typeface="Calibri"/>
            </a:endParaRPr>
          </a:p>
          <a:p>
            <a:pPr marL="342900" indent="-342900" algn="l">
              <a:buChar char="•"/>
            </a:pPr>
            <a:r>
              <a:rPr lang="en-US" sz="2800" dirty="0">
                <a:cs typeface="Calibri"/>
              </a:rPr>
              <a:t>Improve understanding of Referencing</a:t>
            </a:r>
          </a:p>
          <a:p>
            <a:pPr marL="342900" indent="-342900" algn="l">
              <a:buChar char="•"/>
            </a:pPr>
            <a:r>
              <a:rPr lang="en-US" sz="2800" dirty="0">
                <a:cs typeface="Calibri"/>
              </a:rPr>
              <a:t>Improve knowledge of useful tools</a:t>
            </a:r>
          </a:p>
          <a:p>
            <a:pPr algn="l"/>
            <a:r>
              <a:rPr lang="en-US" sz="2800" dirty="0" smtClean="0">
                <a:cs typeface="Calibri"/>
              </a:rPr>
              <a:t>    (</a:t>
            </a:r>
            <a:r>
              <a:rPr lang="en-US" sz="2800" dirty="0">
                <a:cs typeface="Calibri"/>
              </a:rPr>
              <a:t>i.e. Cite them Right &amp; the Visual </a:t>
            </a:r>
            <a:endParaRPr lang="en-US" sz="2800" dirty="0" smtClean="0">
              <a:cs typeface="Calibri"/>
            </a:endParaRPr>
          </a:p>
          <a:p>
            <a:pPr algn="l"/>
            <a:r>
              <a:rPr lang="en-US" sz="2800" dirty="0">
                <a:cs typeface="Calibri"/>
              </a:rPr>
              <a:t> </a:t>
            </a:r>
            <a:r>
              <a:rPr lang="en-US" sz="2800" dirty="0" smtClean="0">
                <a:cs typeface="Calibri"/>
              </a:rPr>
              <a:t>    </a:t>
            </a:r>
            <a:r>
              <a:rPr lang="en-US" sz="2800" dirty="0" smtClean="0">
                <a:cs typeface="Calibri"/>
              </a:rPr>
              <a:t>Referencing </a:t>
            </a:r>
            <a:r>
              <a:rPr lang="en-US" sz="2800" dirty="0">
                <a:cs typeface="Calibri"/>
              </a:rPr>
              <a:t>Guide)</a:t>
            </a:r>
          </a:p>
          <a:p>
            <a:pPr marL="342900" indent="-342900" algn="l">
              <a:buChar char="•"/>
            </a:pPr>
            <a:r>
              <a:rPr lang="en-US" sz="2800" dirty="0">
                <a:cs typeface="Calibri"/>
              </a:rPr>
              <a:t>Gain familiarity of above </a:t>
            </a:r>
          </a:p>
          <a:p>
            <a:pPr marL="342900" indent="-342900" algn="l">
              <a:buChar char="•"/>
            </a:pPr>
            <a:r>
              <a:rPr lang="en-US" sz="2800" dirty="0">
                <a:cs typeface="Calibri"/>
              </a:rPr>
              <a:t>Practice referencing </a:t>
            </a:r>
          </a:p>
          <a:p>
            <a:pPr marL="342900" indent="-342900" algn="l">
              <a:buChar char="•"/>
            </a:pPr>
            <a:r>
              <a:rPr lang="en-US" sz="2800" dirty="0">
                <a:cs typeface="Calibri"/>
              </a:rPr>
              <a:t>Have fun!</a:t>
            </a:r>
          </a:p>
          <a:p>
            <a:pPr algn="l"/>
            <a:endParaRPr lang="en-US" sz="2200" dirty="0"/>
          </a:p>
          <a:p>
            <a:pPr algn="l"/>
            <a:r>
              <a:rPr lang="en-US" sz="2200" dirty="0"/>
              <a:t>  </a:t>
            </a:r>
            <a:endParaRPr lang="en-US" dirty="0">
              <a:cs typeface="Calibri"/>
            </a:endParaRPr>
          </a:p>
        </p:txBody>
      </p:sp>
      <p:sp>
        <p:nvSpPr>
          <p:cNvPr id="26" name="Freeform: Shape 25">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 xmlns:a16="http://schemas.microsoft.com/office/drawing/2014/main"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402735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59EF30C2-29AC-4A0D-BC0A-A679CF113E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6160200" y="1877191"/>
            <a:ext cx="3599293" cy="1440795"/>
          </a:xfrm>
        </p:spPr>
        <p:txBody>
          <a:bodyPr>
            <a:normAutofit/>
          </a:bodyPr>
          <a:lstStyle/>
          <a:p>
            <a:pPr algn="r"/>
            <a:r>
              <a:rPr lang="en-GB" b="1" dirty="0">
                <a:solidFill>
                  <a:srgbClr val="FFFFFF"/>
                </a:solidFill>
              </a:rPr>
              <a:t>Task 1</a:t>
            </a:r>
          </a:p>
        </p:txBody>
      </p:sp>
      <p:sp>
        <p:nvSpPr>
          <p:cNvPr id="3" name="Subtitle 2">
            <a:extLst>
              <a:ext uri="{FF2B5EF4-FFF2-40B4-BE49-F238E27FC236}">
                <a16:creationId xmlns="" xmlns:a16="http://schemas.microsoft.com/office/drawing/2014/main" id="{023FA626-2CE5-E914-7C36-F21B45E8BB5B}"/>
              </a:ext>
            </a:extLst>
          </p:cNvPr>
          <p:cNvSpPr>
            <a:spLocks noGrp="1"/>
          </p:cNvSpPr>
          <p:nvPr>
            <p:ph type="subTitle" idx="1"/>
          </p:nvPr>
        </p:nvSpPr>
        <p:spPr>
          <a:xfrm>
            <a:off x="4754054" y="3952903"/>
            <a:ext cx="6589707" cy="2481105"/>
          </a:xfrm>
        </p:spPr>
        <p:txBody>
          <a:bodyPr>
            <a:noAutofit/>
          </a:bodyPr>
          <a:lstStyle/>
          <a:p>
            <a:pPr algn="l"/>
            <a:r>
              <a:rPr lang="en-GB" sz="3600" b="1" dirty="0">
                <a:solidFill>
                  <a:srgbClr val="FFFFFF"/>
                </a:solidFill>
              </a:rPr>
              <a:t>You have 5 minutes to </a:t>
            </a:r>
          </a:p>
          <a:p>
            <a:pPr algn="l"/>
            <a:r>
              <a:rPr lang="en-GB" sz="3600" b="1" dirty="0">
                <a:solidFill>
                  <a:srgbClr val="FFFFFF"/>
                </a:solidFill>
              </a:rPr>
              <a:t>create an object using at least 10 Lego bricks, </a:t>
            </a:r>
          </a:p>
          <a:p>
            <a:pPr algn="l"/>
            <a:r>
              <a:rPr lang="en-GB" sz="3600" b="1" dirty="0">
                <a:solidFill>
                  <a:srgbClr val="FFFFFF"/>
                </a:solidFill>
              </a:rPr>
              <a:t>from at least 3 different boxes</a:t>
            </a:r>
          </a:p>
        </p:txBody>
      </p:sp>
      <p:cxnSp>
        <p:nvCxnSpPr>
          <p:cNvPr id="26" name="Straight Connector 25">
            <a:extLst>
              <a:ext uri="{FF2B5EF4-FFF2-40B4-BE49-F238E27FC236}">
                <a16:creationId xmlns="" xmlns:a16="http://schemas.microsoft.com/office/drawing/2014/main" id="{266A0658-1CC4-4B0D-AAB7-A702286AFB0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 xmlns:a16="http://schemas.microsoft.com/office/drawing/2014/main" id="{A04F1504-431A-4D86-9091-AE7E4B3337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 xmlns:a16="http://schemas.microsoft.com/office/drawing/2014/main" id="{EA804283-B929-4503-802F-4585376E2B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 xmlns:a16="http://schemas.microsoft.com/office/drawing/2014/main" id="{AD3811F5-514E-49A4-B382-673ED228A4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067AD921-1CEE-4C1B-9AA3-C66D908DD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 xmlns:a16="http://schemas.microsoft.com/office/drawing/2014/main" id="{C36A08F5-3B56-47C5-A371-9187BE56E1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373088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par>
                                <p:cTn id="16" presetID="10" presetClass="entr" presetSubtype="0" fill="hold" grpId="0" nodeType="withEffect">
                                  <p:stCondLst>
                                    <p:cond delay="500"/>
                                  </p:stCondLst>
                                  <p:iterate type="lt">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Why we reference</a:t>
            </a:r>
          </a:p>
        </p:txBody>
      </p:sp>
      <p:sp>
        <p:nvSpPr>
          <p:cNvPr id="20" name="Freeform: Shape 19">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 xmlns:a16="http://schemas.microsoft.com/office/drawing/2014/main" id="{023FA626-2CE5-E914-7C36-F21B45E8BB5B}"/>
              </a:ext>
            </a:extLst>
          </p:cNvPr>
          <p:cNvSpPr>
            <a:spLocks noGrp="1"/>
          </p:cNvSpPr>
          <p:nvPr>
            <p:ph type="subTitle" idx="1"/>
          </p:nvPr>
        </p:nvSpPr>
        <p:spPr>
          <a:xfrm>
            <a:off x="5698912" y="820879"/>
            <a:ext cx="5997095" cy="5437875"/>
          </a:xfrm>
        </p:spPr>
        <p:txBody>
          <a:bodyPr vert="horz" lIns="91440" tIns="45720" rIns="91440" bIns="45720" rtlCol="0" anchor="t">
            <a:normAutofit/>
          </a:bodyPr>
          <a:lstStyle/>
          <a:p>
            <a:pPr indent="-228600" algn="l">
              <a:buFont typeface="Arial" panose="020B0604020202020204" pitchFamily="34" charset="0"/>
              <a:buChar char="•"/>
            </a:pPr>
            <a:r>
              <a:rPr lang="en-US" sz="2200" dirty="0"/>
              <a:t>Creating our own work, using Ideas and theories from other writers is an important part of academic writing.</a:t>
            </a:r>
          </a:p>
          <a:p>
            <a:pPr indent="-228600" algn="l">
              <a:buFont typeface="Arial" panose="020B0604020202020204" pitchFamily="34" charset="0"/>
              <a:buChar char="•"/>
            </a:pPr>
            <a:r>
              <a:rPr lang="en-US" sz="2200" dirty="0"/>
              <a:t>However, we need to ensure that we acknowledge these authors in our work.</a:t>
            </a:r>
          </a:p>
          <a:p>
            <a:pPr indent="-228600" algn="l">
              <a:buFont typeface="Arial" panose="020B0604020202020204" pitchFamily="34" charset="0"/>
              <a:buChar char="•"/>
            </a:pPr>
            <a:r>
              <a:rPr lang="en-US" sz="2200" dirty="0"/>
              <a:t>Failure to do so, is plagiarism.</a:t>
            </a:r>
          </a:p>
          <a:p>
            <a:pPr indent="-228600" algn="l">
              <a:buFont typeface="Arial" panose="020B0604020202020204" pitchFamily="34" charset="0"/>
              <a:buChar char="•"/>
            </a:pPr>
            <a:r>
              <a:rPr lang="en-US" sz="2200" dirty="0"/>
              <a:t>If we do not know the author of an idea or a quote, then we cannot use it.</a:t>
            </a:r>
          </a:p>
          <a:p>
            <a:pPr indent="-228600" algn="l">
              <a:buFont typeface="Arial" panose="020B0604020202020204" pitchFamily="34" charset="0"/>
              <a:buChar char="•"/>
            </a:pPr>
            <a:r>
              <a:rPr lang="en-US" sz="2200" dirty="0"/>
              <a:t>If you do not know which box the Lego in your creation has come from, then you cannot use it.</a:t>
            </a:r>
          </a:p>
          <a:p>
            <a:pPr indent="-228600" algn="l">
              <a:buFont typeface="Arial" panose="020B0604020202020204" pitchFamily="34" charset="0"/>
              <a:buChar char="•"/>
            </a:pPr>
            <a:r>
              <a:rPr lang="en-US" sz="2200" dirty="0"/>
              <a:t>Without all of the pieces, your creation may change shape or fall apart!</a:t>
            </a:r>
          </a:p>
          <a:p>
            <a:pPr indent="-228600" algn="l">
              <a:buFont typeface="Arial" panose="020B0604020202020204" pitchFamily="34" charset="0"/>
              <a:buChar char="•"/>
            </a:pPr>
            <a:r>
              <a:rPr lang="en-US" sz="2200" dirty="0"/>
              <a:t>Without proper referencing you may fail your assignment or be accused of cheating or plagiarism which is a serious matter.</a:t>
            </a:r>
          </a:p>
        </p:txBody>
      </p:sp>
      <p:sp>
        <p:nvSpPr>
          <p:cNvPr id="26" name="Freeform: Shape 25">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 xmlns:a16="http://schemas.microsoft.com/office/drawing/2014/main"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Tree>
    <p:extLst>
      <p:ext uri="{BB962C8B-B14F-4D97-AF65-F5344CB8AC3E}">
        <p14:creationId xmlns:p14="http://schemas.microsoft.com/office/powerpoint/2010/main" val="192882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How we reference</a:t>
            </a:r>
          </a:p>
        </p:txBody>
      </p:sp>
      <p:sp>
        <p:nvSpPr>
          <p:cNvPr id="20" name="Freeform: Shape 19">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 xmlns:a16="http://schemas.microsoft.com/office/drawing/2014/main"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
        <p:nvSpPr>
          <p:cNvPr id="14" name="Subtitle 2">
            <a:extLst>
              <a:ext uri="{FF2B5EF4-FFF2-40B4-BE49-F238E27FC236}">
                <a16:creationId xmlns="" xmlns:a16="http://schemas.microsoft.com/office/drawing/2014/main" id="{023FA626-2CE5-E914-7C36-F21B45E8BB5B}"/>
              </a:ext>
            </a:extLst>
          </p:cNvPr>
          <p:cNvSpPr txBox="1">
            <a:spLocks/>
          </p:cNvSpPr>
          <p:nvPr/>
        </p:nvSpPr>
        <p:spPr>
          <a:xfrm>
            <a:off x="5189917" y="1112970"/>
            <a:ext cx="6589707" cy="42679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600" b="1" dirty="0"/>
              <a:t>Use:</a:t>
            </a:r>
          </a:p>
          <a:p>
            <a:endParaRPr lang="en-GB" sz="3600" b="1" dirty="0"/>
          </a:p>
          <a:p>
            <a:endParaRPr lang="en-GB" sz="3600" b="1" dirty="0"/>
          </a:p>
          <a:p>
            <a:r>
              <a:rPr lang="en-GB" sz="3600" b="1" dirty="0"/>
              <a:t>&amp;</a:t>
            </a:r>
          </a:p>
          <a:p>
            <a:r>
              <a:rPr lang="en-GB" sz="3600" b="1" dirty="0"/>
              <a:t>Visual Referencing Guide</a:t>
            </a:r>
          </a:p>
          <a:p>
            <a:r>
              <a:rPr lang="en-GB" sz="2800" dirty="0">
                <a:solidFill>
                  <a:schemeClr val="accent1"/>
                </a:solidFill>
              </a:rPr>
              <a:t>Access from Library </a:t>
            </a:r>
            <a:r>
              <a:rPr lang="en-GB" sz="2800" dirty="0" err="1">
                <a:solidFill>
                  <a:schemeClr val="accent1"/>
                </a:solidFill>
              </a:rPr>
              <a:t>Libguides</a:t>
            </a:r>
            <a:r>
              <a:rPr lang="en-GB" sz="2800" dirty="0">
                <a:solidFill>
                  <a:schemeClr val="accent1"/>
                </a:solidFill>
              </a:rPr>
              <a:t> page </a:t>
            </a:r>
          </a:p>
          <a:p>
            <a:endParaRPr lang="en-GB" sz="3600" b="1" dirty="0">
              <a:solidFill>
                <a:srgbClr val="FFFFFF"/>
              </a:solidFill>
            </a:endParaRPr>
          </a:p>
        </p:txBody>
      </p:sp>
      <p:pic>
        <p:nvPicPr>
          <p:cNvPr id="17" name="Picture 16"/>
          <p:cNvPicPr>
            <a:picLocks noChangeAspect="1"/>
          </p:cNvPicPr>
          <p:nvPr/>
        </p:nvPicPr>
        <p:blipFill>
          <a:blip r:embed="rId3"/>
          <a:stretch>
            <a:fillRect/>
          </a:stretch>
        </p:blipFill>
        <p:spPr>
          <a:xfrm>
            <a:off x="6671405" y="1778924"/>
            <a:ext cx="3626729" cy="1049842"/>
          </a:xfrm>
          <a:prstGeom prst="rect">
            <a:avLst/>
          </a:prstGeom>
        </p:spPr>
      </p:pic>
    </p:spTree>
    <p:extLst>
      <p:ext uri="{BB962C8B-B14F-4D97-AF65-F5344CB8AC3E}">
        <p14:creationId xmlns:p14="http://schemas.microsoft.com/office/powerpoint/2010/main" val="200996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4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400"/>
                                        <p:tgtEl>
                                          <p:spTgt spid="1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4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000"/>
                                  </p:stCondLst>
                                  <p:iterate type="lt">
                                    <p:tmPct val="10000"/>
                                  </p:iterate>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4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2800" kern="1200" dirty="0">
                <a:solidFill>
                  <a:srgbClr val="FFFFFF"/>
                </a:solidFill>
              </a:rPr>
              <a:t>Access via the </a:t>
            </a:r>
            <a:br>
              <a:rPr lang="en-US" sz="2800" kern="1200" dirty="0">
                <a:solidFill>
                  <a:srgbClr val="FFFFFF"/>
                </a:solidFill>
              </a:rPr>
            </a:br>
            <a:r>
              <a:rPr lang="en-US" sz="2800" dirty="0">
                <a:solidFill>
                  <a:srgbClr val="FFFFFF"/>
                </a:solidFill>
              </a:rPr>
              <a:t>Library Guides page</a:t>
            </a:r>
            <a:endParaRPr lang="en-US" sz="2800" kern="1200" dirty="0">
              <a:solidFill>
                <a:srgbClr val="FFFFFF"/>
              </a:solidFill>
            </a:endParaRPr>
          </a:p>
        </p:txBody>
      </p:sp>
      <p:sp>
        <p:nvSpPr>
          <p:cNvPr id="20" name="Freeform: Shape 19">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 xmlns:a16="http://schemas.microsoft.com/office/drawing/2014/main"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pic>
        <p:nvPicPr>
          <p:cNvPr id="13" name="Picture 12"/>
          <p:cNvPicPr>
            <a:picLocks noChangeAspect="1"/>
          </p:cNvPicPr>
          <p:nvPr/>
        </p:nvPicPr>
        <p:blipFill>
          <a:blip r:embed="rId3"/>
          <a:stretch>
            <a:fillRect/>
          </a:stretch>
        </p:blipFill>
        <p:spPr>
          <a:xfrm>
            <a:off x="1112110" y="1414280"/>
            <a:ext cx="3626729" cy="1049842"/>
          </a:xfrm>
          <a:prstGeom prst="rect">
            <a:avLst/>
          </a:prstGeom>
        </p:spPr>
      </p:pic>
      <p:pic>
        <p:nvPicPr>
          <p:cNvPr id="5" name="Picture 4"/>
          <p:cNvPicPr>
            <a:picLocks noChangeAspect="1"/>
          </p:cNvPicPr>
          <p:nvPr/>
        </p:nvPicPr>
        <p:blipFill>
          <a:blip r:embed="rId4"/>
          <a:stretch>
            <a:fillRect/>
          </a:stretch>
        </p:blipFill>
        <p:spPr>
          <a:xfrm>
            <a:off x="5605271" y="570248"/>
            <a:ext cx="6184062" cy="5147657"/>
          </a:xfrm>
          <a:prstGeom prst="rect">
            <a:avLst/>
          </a:prstGeom>
        </p:spPr>
      </p:pic>
      <p:sp>
        <p:nvSpPr>
          <p:cNvPr id="6" name="Rectangle 5"/>
          <p:cNvSpPr/>
          <p:nvPr/>
        </p:nvSpPr>
        <p:spPr>
          <a:xfrm>
            <a:off x="6628704" y="5932232"/>
            <a:ext cx="4039054" cy="369332"/>
          </a:xfrm>
          <a:prstGeom prst="rect">
            <a:avLst/>
          </a:prstGeom>
        </p:spPr>
        <p:txBody>
          <a:bodyPr wrap="none">
            <a:spAutoFit/>
          </a:bodyPr>
          <a:lstStyle/>
          <a:p>
            <a:r>
              <a:rPr lang="en-GB" dirty="0">
                <a:solidFill>
                  <a:schemeClr val="accent1"/>
                </a:solidFill>
              </a:rPr>
              <a:t>https://arts.ac.libguides.com/referencing</a:t>
            </a:r>
          </a:p>
        </p:txBody>
      </p:sp>
    </p:spTree>
    <p:extLst>
      <p:ext uri="{BB962C8B-B14F-4D97-AF65-F5344CB8AC3E}">
        <p14:creationId xmlns:p14="http://schemas.microsoft.com/office/powerpoint/2010/main" val="287733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1709F1D5-B0F1-4714-A239-E5B61C1619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228FB460-D3FF-4440-A020-05982A09E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956826" y="1112969"/>
            <a:ext cx="3937298" cy="4166010"/>
          </a:xfrm>
        </p:spPr>
        <p:txBody>
          <a:bodyPr vert="horz" lIns="91440" tIns="45720" rIns="91440" bIns="45720" rtlCol="0" anchor="ctr">
            <a:normAutofit/>
          </a:bodyPr>
          <a:lstStyle/>
          <a:p>
            <a:pPr algn="l"/>
            <a:r>
              <a:rPr lang="en-US" sz="4400" b="1" kern="1200" dirty="0">
                <a:solidFill>
                  <a:srgbClr val="FFFFFF"/>
                </a:solidFill>
                <a:latin typeface="+mj-lt"/>
                <a:ea typeface="+mj-ea"/>
                <a:cs typeface="+mj-cs"/>
              </a:rPr>
              <a:t>The Visual Referencing Guide</a:t>
            </a:r>
            <a:br>
              <a:rPr lang="en-US" sz="4400" b="1" kern="1200" dirty="0">
                <a:solidFill>
                  <a:srgbClr val="FFFFFF"/>
                </a:solidFill>
                <a:latin typeface="+mj-lt"/>
                <a:ea typeface="+mj-ea"/>
                <a:cs typeface="+mj-cs"/>
              </a:rPr>
            </a:br>
            <a:r>
              <a:rPr lang="en-US" sz="1800" b="1" dirty="0">
                <a:solidFill>
                  <a:srgbClr val="FFFFFF"/>
                </a:solidFill>
              </a:rPr>
              <a:t>written by </a:t>
            </a:r>
            <a:r>
              <a:rPr lang="en-GB" sz="1800" b="1" dirty="0">
                <a:solidFill>
                  <a:schemeClr val="bg1"/>
                </a:solidFill>
              </a:rPr>
              <a:t>Liz Higgs and Lucy </a:t>
            </a:r>
            <a:r>
              <a:rPr lang="en-GB" sz="1800" b="1" dirty="0" err="1">
                <a:solidFill>
                  <a:schemeClr val="bg1"/>
                </a:solidFill>
              </a:rPr>
              <a:t>Panesar</a:t>
            </a:r>
            <a:endParaRPr lang="en-US" sz="1800" b="1" kern="1200" dirty="0">
              <a:solidFill>
                <a:schemeClr val="bg1"/>
              </a:solidFill>
            </a:endParaRPr>
          </a:p>
        </p:txBody>
      </p:sp>
      <p:sp>
        <p:nvSpPr>
          <p:cNvPr id="20" name="Freeform: Shape 19">
            <a:extLst>
              <a:ext uri="{FF2B5EF4-FFF2-40B4-BE49-F238E27FC236}">
                <a16:creationId xmlns="" xmlns:a16="http://schemas.microsoft.com/office/drawing/2014/main" id="{14847E93-7DC1-4D4B-8829-B19AA7137C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 xmlns:a16="http://schemas.microsoft.com/office/drawing/2014/main" id="{5566D6E1-03A1-4D73-A4E0-35D74D568A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9F835A99-04AC-494A-A572-AFE8413CC9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 xmlns:a16="http://schemas.microsoft.com/office/drawing/2014/main" id="{7B786209-1B0B-4CA9-9BDD-F7327066A8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2D2964BB-484D-45AE-AD66-D407D06296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6691AC69-A76E-4DAB-B565-468B6B87AC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 xmlns:a16="http://schemas.microsoft.com/office/drawing/2014/main" id="{04F2D7C5-A58E-6E2E-AC1D-101FCB50E899}"/>
              </a:ext>
            </a:extLst>
          </p:cNvPr>
          <p:cNvPicPr>
            <a:picLocks noChangeAspect="1"/>
          </p:cNvPicPr>
          <p:nvPr/>
        </p:nvPicPr>
        <p:blipFill rotWithShape="1">
          <a:blip r:embed="rId2"/>
          <a:srcRect t="5462"/>
          <a:stretch/>
        </p:blipFill>
        <p:spPr>
          <a:xfrm>
            <a:off x="258904" y="6306532"/>
            <a:ext cx="2105319" cy="342231"/>
          </a:xfrm>
          <a:prstGeom prst="rect">
            <a:avLst/>
          </a:prstGeom>
        </p:spPr>
      </p:pic>
      <p:sp>
        <p:nvSpPr>
          <p:cNvPr id="14" name="Subtitle 2">
            <a:extLst>
              <a:ext uri="{FF2B5EF4-FFF2-40B4-BE49-F238E27FC236}">
                <a16:creationId xmlns="" xmlns:a16="http://schemas.microsoft.com/office/drawing/2014/main" id="{023FA626-2CE5-E914-7C36-F21B45E8BB5B}"/>
              </a:ext>
            </a:extLst>
          </p:cNvPr>
          <p:cNvSpPr txBox="1">
            <a:spLocks/>
          </p:cNvSpPr>
          <p:nvPr/>
        </p:nvSpPr>
        <p:spPr>
          <a:xfrm>
            <a:off x="5189917" y="1112969"/>
            <a:ext cx="6589707" cy="4473183"/>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3600" b="1" dirty="0">
              <a:cs typeface="Calibri"/>
            </a:endParaRPr>
          </a:p>
          <a:p>
            <a:endParaRPr lang="en-GB" sz="3600" b="1" dirty="0"/>
          </a:p>
          <a:p>
            <a:r>
              <a:rPr lang="en-GB" dirty="0"/>
              <a:t>Visual sources are regularly used in written assignments at UAL. This Visual Referencing guide explains how the Harvard reference style can apply to such images. Examples include illustrations from journals, websites and social media.</a:t>
            </a:r>
          </a:p>
          <a:p>
            <a:endParaRPr lang="en-GB" sz="3600" b="1" dirty="0"/>
          </a:p>
          <a:p>
            <a:r>
              <a:rPr lang="en-GB" b="1" dirty="0">
                <a:solidFill>
                  <a:schemeClr val="accent1"/>
                </a:solidFill>
              </a:rPr>
              <a:t>https://academicsupportonline.arts.ac.uk/system/files/2019-12/visual-referencing-guide.pdf</a:t>
            </a:r>
          </a:p>
          <a:p>
            <a:endParaRPr lang="en-GB" sz="3600" b="1" dirty="0">
              <a:solidFill>
                <a:srgbClr val="FFFFFF"/>
              </a:solidFill>
            </a:endParaRPr>
          </a:p>
        </p:txBody>
      </p:sp>
    </p:spTree>
    <p:extLst>
      <p:ext uri="{BB962C8B-B14F-4D97-AF65-F5344CB8AC3E}">
        <p14:creationId xmlns:p14="http://schemas.microsoft.com/office/powerpoint/2010/main" val="266624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4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fade">
                                      <p:cBhvr>
                                        <p:cTn id="12" dur="4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59EF30C2-29AC-4A0D-BC0A-A679CF113E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3">
            <a:extLst>
              <a:ext uri="{FF2B5EF4-FFF2-40B4-BE49-F238E27FC236}">
                <a16:creationId xmlns="" xmlns:a16="http://schemas.microsoft.com/office/drawing/2014/main"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913C70A-AE50-3A38-4215-F0676BF060CB}"/>
              </a:ext>
            </a:extLst>
          </p:cNvPr>
          <p:cNvSpPr>
            <a:spLocks noGrp="1"/>
          </p:cNvSpPr>
          <p:nvPr>
            <p:ph type="ctrTitle"/>
          </p:nvPr>
        </p:nvSpPr>
        <p:spPr>
          <a:xfrm>
            <a:off x="6160200" y="1877191"/>
            <a:ext cx="3599293" cy="1440795"/>
          </a:xfrm>
        </p:spPr>
        <p:txBody>
          <a:bodyPr>
            <a:normAutofit/>
          </a:bodyPr>
          <a:lstStyle/>
          <a:p>
            <a:pPr algn="r"/>
            <a:r>
              <a:rPr lang="en-GB" b="1" dirty="0">
                <a:solidFill>
                  <a:srgbClr val="FFFFFF"/>
                </a:solidFill>
              </a:rPr>
              <a:t>Task 2</a:t>
            </a:r>
          </a:p>
        </p:txBody>
      </p:sp>
      <p:sp>
        <p:nvSpPr>
          <p:cNvPr id="3" name="Subtitle 2">
            <a:extLst>
              <a:ext uri="{FF2B5EF4-FFF2-40B4-BE49-F238E27FC236}">
                <a16:creationId xmlns="" xmlns:a16="http://schemas.microsoft.com/office/drawing/2014/main" id="{023FA626-2CE5-E914-7C36-F21B45E8BB5B}"/>
              </a:ext>
            </a:extLst>
          </p:cNvPr>
          <p:cNvSpPr>
            <a:spLocks noGrp="1"/>
          </p:cNvSpPr>
          <p:nvPr>
            <p:ph type="subTitle" idx="1"/>
          </p:nvPr>
        </p:nvSpPr>
        <p:spPr>
          <a:xfrm>
            <a:off x="5183903" y="3288489"/>
            <a:ext cx="6742448" cy="1799503"/>
          </a:xfrm>
        </p:spPr>
        <p:txBody>
          <a:bodyPr>
            <a:noAutofit/>
          </a:bodyPr>
          <a:lstStyle/>
          <a:p>
            <a:pPr algn="r"/>
            <a:r>
              <a:rPr lang="en-GB" sz="3600" b="1" dirty="0">
                <a:solidFill>
                  <a:srgbClr val="FFFFFF"/>
                </a:solidFill>
              </a:rPr>
              <a:t>Match the book descriptions to the book covers</a:t>
            </a:r>
          </a:p>
        </p:txBody>
      </p:sp>
      <p:cxnSp>
        <p:nvCxnSpPr>
          <p:cNvPr id="26" name="Straight Connector 25">
            <a:extLst>
              <a:ext uri="{FF2B5EF4-FFF2-40B4-BE49-F238E27FC236}">
                <a16:creationId xmlns="" xmlns:a16="http://schemas.microsoft.com/office/drawing/2014/main" id="{266A0658-1CC4-4B0D-AAB7-A702286AFB0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 xmlns:a16="http://schemas.microsoft.com/office/drawing/2014/main" id="{A04F1504-431A-4D86-9091-AE7E4B3337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endParaRPr lang="en-US" dirty="0"/>
          </a:p>
        </p:txBody>
      </p:sp>
      <p:sp>
        <p:nvSpPr>
          <p:cNvPr id="30" name="Freeform: Shape 29">
            <a:extLst>
              <a:ext uri="{FF2B5EF4-FFF2-40B4-BE49-F238E27FC236}">
                <a16:creationId xmlns="" xmlns:a16="http://schemas.microsoft.com/office/drawing/2014/main" id="{EA804283-B929-4503-802F-4585376E2B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 xmlns:a16="http://schemas.microsoft.com/office/drawing/2014/main" id="{AD3811F5-514E-49A4-B382-673ED228A4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 name="Freeform: Shape 33">
            <a:extLst>
              <a:ext uri="{FF2B5EF4-FFF2-40B4-BE49-F238E27FC236}">
                <a16:creationId xmlns="" xmlns:a16="http://schemas.microsoft.com/office/drawing/2014/main" id="{067AD921-1CEE-4C1B-9AA3-C66D908DD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6" name="Arc 35">
            <a:extLst>
              <a:ext uri="{FF2B5EF4-FFF2-40B4-BE49-F238E27FC236}">
                <a16:creationId xmlns="" xmlns:a16="http://schemas.microsoft.com/office/drawing/2014/main" id="{C36A08F5-3B56-47C5-A371-9187BE56E1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Picture 3">
            <a:extLst>
              <a:ext uri="{FF2B5EF4-FFF2-40B4-BE49-F238E27FC236}">
                <a16:creationId xmlns="" xmlns:a16="http://schemas.microsoft.com/office/drawing/2014/main" id="{7959DE26-3270-DAE2-DA9F-9DF0453F522A}"/>
              </a:ext>
            </a:extLst>
          </p:cNvPr>
          <p:cNvPicPr>
            <a:picLocks noChangeAspect="1"/>
          </p:cNvPicPr>
          <p:nvPr/>
        </p:nvPicPr>
        <p:blipFill rotWithShape="1">
          <a:blip r:embed="rId2"/>
          <a:srcRect t="5462"/>
          <a:stretch/>
        </p:blipFill>
        <p:spPr>
          <a:xfrm>
            <a:off x="258904" y="6306532"/>
            <a:ext cx="2105319" cy="342231"/>
          </a:xfrm>
          <a:prstGeom prst="rect">
            <a:avLst/>
          </a:prstGeom>
        </p:spPr>
      </p:pic>
      <p:pic>
        <p:nvPicPr>
          <p:cNvPr id="5" name="Picture 4"/>
          <p:cNvPicPr>
            <a:picLocks noChangeAspect="1"/>
          </p:cNvPicPr>
          <p:nvPr/>
        </p:nvPicPr>
        <p:blipFill>
          <a:blip r:embed="rId3"/>
          <a:stretch>
            <a:fillRect/>
          </a:stretch>
        </p:blipFill>
        <p:spPr>
          <a:xfrm>
            <a:off x="4301631" y="4405388"/>
            <a:ext cx="1911017" cy="2378906"/>
          </a:xfrm>
          <a:prstGeom prst="rect">
            <a:avLst/>
          </a:prstGeom>
        </p:spPr>
      </p:pic>
      <p:pic>
        <p:nvPicPr>
          <p:cNvPr id="6" name="Picture 5"/>
          <p:cNvPicPr>
            <a:picLocks noChangeAspect="1"/>
          </p:cNvPicPr>
          <p:nvPr/>
        </p:nvPicPr>
        <p:blipFill>
          <a:blip r:embed="rId4"/>
          <a:stretch>
            <a:fillRect/>
          </a:stretch>
        </p:blipFill>
        <p:spPr>
          <a:xfrm>
            <a:off x="6301299" y="4405388"/>
            <a:ext cx="1916190" cy="2378906"/>
          </a:xfrm>
          <a:prstGeom prst="rect">
            <a:avLst/>
          </a:prstGeom>
        </p:spPr>
      </p:pic>
      <p:pic>
        <p:nvPicPr>
          <p:cNvPr id="7" name="Picture 6"/>
          <p:cNvPicPr>
            <a:picLocks noChangeAspect="1"/>
          </p:cNvPicPr>
          <p:nvPr/>
        </p:nvPicPr>
        <p:blipFill>
          <a:blip r:embed="rId5"/>
          <a:stretch>
            <a:fillRect/>
          </a:stretch>
        </p:blipFill>
        <p:spPr>
          <a:xfrm>
            <a:off x="8314913" y="4405388"/>
            <a:ext cx="1693938" cy="2378906"/>
          </a:xfrm>
          <a:prstGeom prst="rect">
            <a:avLst/>
          </a:prstGeom>
        </p:spPr>
      </p:pic>
      <p:pic>
        <p:nvPicPr>
          <p:cNvPr id="8" name="Picture 7"/>
          <p:cNvPicPr>
            <a:picLocks noChangeAspect="1"/>
          </p:cNvPicPr>
          <p:nvPr/>
        </p:nvPicPr>
        <p:blipFill>
          <a:blip r:embed="rId6"/>
          <a:stretch>
            <a:fillRect/>
          </a:stretch>
        </p:blipFill>
        <p:spPr>
          <a:xfrm>
            <a:off x="10106275" y="4405388"/>
            <a:ext cx="1924187" cy="2378906"/>
          </a:xfrm>
          <a:prstGeom prst="rect">
            <a:avLst/>
          </a:prstGeom>
        </p:spPr>
      </p:pic>
    </p:spTree>
    <p:extLst>
      <p:ext uri="{BB962C8B-B14F-4D97-AF65-F5344CB8AC3E}">
        <p14:creationId xmlns:p14="http://schemas.microsoft.com/office/powerpoint/2010/main" val="86235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8923" y="283630"/>
            <a:ext cx="3158758" cy="3932141"/>
          </a:xfrm>
          <a:prstGeom prst="rect">
            <a:avLst/>
          </a:prstGeom>
        </p:spPr>
      </p:pic>
      <p:pic>
        <p:nvPicPr>
          <p:cNvPr id="3" name="Picture 2"/>
          <p:cNvPicPr>
            <a:picLocks noChangeAspect="1"/>
          </p:cNvPicPr>
          <p:nvPr/>
        </p:nvPicPr>
        <p:blipFill>
          <a:blip r:embed="rId3"/>
          <a:stretch>
            <a:fillRect/>
          </a:stretch>
        </p:blipFill>
        <p:spPr>
          <a:xfrm>
            <a:off x="264973" y="4413787"/>
            <a:ext cx="3500692" cy="1937137"/>
          </a:xfrm>
          <a:prstGeom prst="rect">
            <a:avLst/>
          </a:prstGeom>
        </p:spPr>
      </p:pic>
      <p:pic>
        <p:nvPicPr>
          <p:cNvPr id="4" name="Picture 3">
            <a:extLst>
              <a:ext uri="{FF2B5EF4-FFF2-40B4-BE49-F238E27FC236}">
                <a16:creationId xmlns="" xmlns:a16="http://schemas.microsoft.com/office/drawing/2014/main" id="{7959DE26-3270-DAE2-DA9F-9DF0453F522A}"/>
              </a:ext>
            </a:extLst>
          </p:cNvPr>
          <p:cNvPicPr>
            <a:picLocks noChangeAspect="1"/>
          </p:cNvPicPr>
          <p:nvPr/>
        </p:nvPicPr>
        <p:blipFill rotWithShape="1">
          <a:blip r:embed="rId4"/>
          <a:srcRect t="5462"/>
          <a:stretch/>
        </p:blipFill>
        <p:spPr>
          <a:xfrm>
            <a:off x="264973" y="6487922"/>
            <a:ext cx="2105319" cy="342231"/>
          </a:xfrm>
          <a:prstGeom prst="rect">
            <a:avLst/>
          </a:prstGeom>
        </p:spPr>
      </p:pic>
      <p:pic>
        <p:nvPicPr>
          <p:cNvPr id="5" name="Picture 4"/>
          <p:cNvPicPr>
            <a:picLocks noChangeAspect="1"/>
          </p:cNvPicPr>
          <p:nvPr/>
        </p:nvPicPr>
        <p:blipFill>
          <a:blip r:embed="rId5"/>
          <a:stretch>
            <a:fillRect/>
          </a:stretch>
        </p:blipFill>
        <p:spPr>
          <a:xfrm>
            <a:off x="3843641" y="283630"/>
            <a:ext cx="2565429" cy="3184921"/>
          </a:xfrm>
          <a:prstGeom prst="rect">
            <a:avLst/>
          </a:prstGeom>
        </p:spPr>
      </p:pic>
      <p:pic>
        <p:nvPicPr>
          <p:cNvPr id="6" name="Picture 5"/>
          <p:cNvPicPr>
            <a:picLocks noChangeAspect="1"/>
          </p:cNvPicPr>
          <p:nvPr/>
        </p:nvPicPr>
        <p:blipFill>
          <a:blip r:embed="rId6"/>
          <a:stretch>
            <a:fillRect/>
          </a:stretch>
        </p:blipFill>
        <p:spPr>
          <a:xfrm>
            <a:off x="6633557" y="283629"/>
            <a:ext cx="2452254" cy="3184921"/>
          </a:xfrm>
          <a:prstGeom prst="rect">
            <a:avLst/>
          </a:prstGeom>
        </p:spPr>
      </p:pic>
      <p:pic>
        <p:nvPicPr>
          <p:cNvPr id="7" name="Picture 6"/>
          <p:cNvPicPr>
            <a:picLocks noChangeAspect="1"/>
          </p:cNvPicPr>
          <p:nvPr/>
        </p:nvPicPr>
        <p:blipFill>
          <a:blip r:embed="rId7"/>
          <a:stretch>
            <a:fillRect/>
          </a:stretch>
        </p:blipFill>
        <p:spPr>
          <a:xfrm>
            <a:off x="9288865" y="283629"/>
            <a:ext cx="2619094" cy="3184921"/>
          </a:xfrm>
          <a:prstGeom prst="rect">
            <a:avLst/>
          </a:prstGeom>
        </p:spPr>
      </p:pic>
      <p:sp>
        <p:nvSpPr>
          <p:cNvPr id="8" name="TextBox 7"/>
          <p:cNvSpPr txBox="1"/>
          <p:nvPr/>
        </p:nvSpPr>
        <p:spPr>
          <a:xfrm>
            <a:off x="3843641" y="3760750"/>
            <a:ext cx="2358290" cy="1754326"/>
          </a:xfrm>
          <a:prstGeom prst="rect">
            <a:avLst/>
          </a:prstGeom>
          <a:solidFill>
            <a:schemeClr val="accent2"/>
          </a:solidFill>
        </p:spPr>
        <p:txBody>
          <a:bodyPr wrap="square" rtlCol="0">
            <a:spAutoFit/>
          </a:bodyPr>
          <a:lstStyle/>
          <a:p>
            <a:r>
              <a:rPr lang="en-GB" dirty="0" err="1"/>
              <a:t>by:Keaney</a:t>
            </a:r>
            <a:r>
              <a:rPr lang="en-GB" dirty="0"/>
              <a:t>, Magdalene [author.]; Weber, Eleanor [author.].Publisher: London : Thames and Hudson, 2014.</a:t>
            </a:r>
          </a:p>
        </p:txBody>
      </p:sp>
      <p:sp>
        <p:nvSpPr>
          <p:cNvPr id="9" name="TextBox 8"/>
          <p:cNvSpPr txBox="1"/>
          <p:nvPr/>
        </p:nvSpPr>
        <p:spPr>
          <a:xfrm>
            <a:off x="6725241" y="3628029"/>
            <a:ext cx="2257663" cy="3139321"/>
          </a:xfrm>
          <a:prstGeom prst="rect">
            <a:avLst/>
          </a:prstGeom>
          <a:solidFill>
            <a:schemeClr val="accent2"/>
          </a:solidFill>
        </p:spPr>
        <p:txBody>
          <a:bodyPr wrap="square" rtlCol="0">
            <a:spAutoFit/>
          </a:bodyPr>
          <a:lstStyle/>
          <a:p>
            <a:r>
              <a:rPr lang="en-GB" dirty="0" err="1"/>
              <a:t>Geczy</a:t>
            </a:r>
            <a:r>
              <a:rPr lang="en-GB" dirty="0"/>
              <a:t>, A. , &amp; </a:t>
            </a:r>
            <a:r>
              <a:rPr lang="en-GB" dirty="0" err="1"/>
              <a:t>Karaminas</a:t>
            </a:r>
            <a:r>
              <a:rPr lang="en-GB" dirty="0"/>
              <a:t>, V. (2018). Critical Fashion Practice: From Westwood to van </a:t>
            </a:r>
            <a:r>
              <a:rPr lang="en-GB" dirty="0" err="1"/>
              <a:t>Beirendonck</a:t>
            </a:r>
            <a:r>
              <a:rPr lang="en-GB" dirty="0"/>
              <a:t>. London: Bloomsbury Academic. Accessed: November 4, 2023, </a:t>
            </a:r>
            <a:r>
              <a:rPr lang="en-GB" dirty="0">
                <a:solidFill>
                  <a:schemeClr val="accent1"/>
                </a:solidFill>
              </a:rPr>
              <a:t>http://dx.doi.org/10.5040/9781474265560</a:t>
            </a:r>
          </a:p>
        </p:txBody>
      </p:sp>
      <p:sp>
        <p:nvSpPr>
          <p:cNvPr id="10" name="TextBox 9"/>
          <p:cNvSpPr txBox="1"/>
          <p:nvPr/>
        </p:nvSpPr>
        <p:spPr>
          <a:xfrm>
            <a:off x="9419267" y="3628029"/>
            <a:ext cx="2358290" cy="2031325"/>
          </a:xfrm>
          <a:prstGeom prst="rect">
            <a:avLst/>
          </a:prstGeom>
          <a:solidFill>
            <a:schemeClr val="accent2"/>
          </a:solidFill>
        </p:spPr>
        <p:txBody>
          <a:bodyPr wrap="square" rtlCol="0">
            <a:spAutoFit/>
          </a:bodyPr>
          <a:lstStyle/>
          <a:p>
            <a:r>
              <a:rPr lang="en-GB" dirty="0"/>
              <a:t>Remy, Patrick [author.] Language: English Summary language: </a:t>
            </a:r>
            <a:r>
              <a:rPr lang="en-GB" dirty="0" err="1"/>
              <a:t>FrenchPublisher</a:t>
            </a:r>
            <a:r>
              <a:rPr lang="en-GB" dirty="0"/>
              <a:t>: Munich : Prestel, [2014]Copyright date: ©2014</a:t>
            </a:r>
          </a:p>
        </p:txBody>
      </p:sp>
    </p:spTree>
    <p:extLst>
      <p:ext uri="{BB962C8B-B14F-4D97-AF65-F5344CB8AC3E}">
        <p14:creationId xmlns:p14="http://schemas.microsoft.com/office/powerpoint/2010/main" val="3113104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442</Words>
  <Application>Microsoft Office PowerPoint</Application>
  <PresentationFormat>Custom</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Referencing with Lego</vt:lpstr>
      <vt:lpstr>Understanding Referencing</vt:lpstr>
      <vt:lpstr>Task 1</vt:lpstr>
      <vt:lpstr>Why we reference</vt:lpstr>
      <vt:lpstr>How we reference</vt:lpstr>
      <vt:lpstr>Access via the  Library Guides page</vt:lpstr>
      <vt:lpstr>The Visual Referencing Guide written by Liz Higgs and Lucy Panesar</vt:lpstr>
      <vt:lpstr>Task 2</vt:lpstr>
      <vt:lpstr>PowerPoint Presentation</vt:lpstr>
      <vt:lpstr>Task 3</vt:lpstr>
      <vt:lpstr>PowerPoint Presentation</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Referencing with Lego</dc:title>
  <dc:creator>Lorraine French</dc:creator>
  <cp:lastModifiedBy>daddio</cp:lastModifiedBy>
  <cp:revision>174</cp:revision>
  <dcterms:created xsi:type="dcterms:W3CDTF">2023-11-07T11:30:51Z</dcterms:created>
  <dcterms:modified xsi:type="dcterms:W3CDTF">2023-11-08T19:40:01Z</dcterms:modified>
</cp:coreProperties>
</file>