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9" r:id="rId5"/>
    <p:sldId id="264" r:id="rId6"/>
    <p:sldId id="265" r:id="rId7"/>
    <p:sldId id="274" r:id="rId8"/>
    <p:sldId id="276" r:id="rId9"/>
    <p:sldId id="273" r:id="rId10"/>
    <p:sldId id="275" r:id="rId11"/>
    <p:sldId id="268" r:id="rId12"/>
    <p:sldId id="266" r:id="rId13"/>
    <p:sldId id="277" r:id="rId14"/>
    <p:sldId id="278" r:id="rId15"/>
    <p:sldId id="279" r:id="rId16"/>
    <p:sldId id="262" r:id="rId17"/>
    <p:sldId id="263" r:id="rId18"/>
    <p:sldId id="280" r:id="rId19"/>
    <p:sldId id="282" r:id="rId20"/>
    <p:sldId id="261"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D584B-4631-8DFA-8919-CE4AF9867A37}" v="201" dt="2023-11-07T20:57:03.811"/>
    <p1510:client id="{C42AC40A-51A0-B2E0-38AF-A208D0172717}" v="204" dt="2023-11-08T00:28:30.627"/>
    <p1510:client id="{CDFCA255-28A9-EF84-A3CE-9B041E747D29}" v="64" dt="2023-11-08T00:12:51.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p:scale>
          <a:sx n="81" d="100"/>
          <a:sy n="81" d="100"/>
        </p:scale>
        <p:origin x="-28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D8F4C-472A-5637-8DE7-DEB1D449E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47B0A8E-1E8C-F177-2D9F-C7EB5A4AF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B34D228A-264E-C296-3011-A5DFD40F99B0}"/>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5" name="Footer Placeholder 4">
            <a:extLst>
              <a:ext uri="{FF2B5EF4-FFF2-40B4-BE49-F238E27FC236}">
                <a16:creationId xmlns:a16="http://schemas.microsoft.com/office/drawing/2014/main" xmlns="" id="{13678E32-F046-7964-EE23-32C5F240CD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9C2807D-F3C2-D71C-8DB2-8F0F02178F5F}"/>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412411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9AFFC-9073-CD6C-B22B-959E4EA07E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1F99387-2B37-16C2-D760-B4D3A8779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C92DAAC-CA11-9365-1484-9201754DA371}"/>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5" name="Footer Placeholder 4">
            <a:extLst>
              <a:ext uri="{FF2B5EF4-FFF2-40B4-BE49-F238E27FC236}">
                <a16:creationId xmlns:a16="http://schemas.microsoft.com/office/drawing/2014/main" xmlns="" id="{50403F9B-B4E8-7787-56DC-C9354296A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2FA747B-DF13-B43E-B46B-EA807E14A483}"/>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62698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159C4C-70FA-9E6B-CD4B-A3E7018AA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80C8F98-FBD8-0D55-1BCB-589115BEE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ABAC614-FC4A-32E0-A517-AA7D67B46B2D}"/>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5" name="Footer Placeholder 4">
            <a:extLst>
              <a:ext uri="{FF2B5EF4-FFF2-40B4-BE49-F238E27FC236}">
                <a16:creationId xmlns:a16="http://schemas.microsoft.com/office/drawing/2014/main" xmlns="" id="{49BB96F3-1978-109F-4740-AEC73FB0A4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062C96B-EF44-04E4-E4D0-DD61782D84DD}"/>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96074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1E5CB-6D47-00F7-3D2C-C1AE8042BE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1354142-394D-16A5-E37B-7FC36C5FB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722A6A1-E935-409F-5833-974E02840F0E}"/>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5" name="Footer Placeholder 4">
            <a:extLst>
              <a:ext uri="{FF2B5EF4-FFF2-40B4-BE49-F238E27FC236}">
                <a16:creationId xmlns:a16="http://schemas.microsoft.com/office/drawing/2014/main" xmlns="" id="{B5E16D75-9F4A-AA9C-3A50-93F059320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F320C6D-8887-55C9-B22D-81108B56708F}"/>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189996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65F41-CF1A-3E5F-06EE-9D213FF01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92441D9-A2B9-54D4-EC51-442ED2D34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543974E-56F6-A4DB-8809-56C1A8C5EAC4}"/>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5" name="Footer Placeholder 4">
            <a:extLst>
              <a:ext uri="{FF2B5EF4-FFF2-40B4-BE49-F238E27FC236}">
                <a16:creationId xmlns:a16="http://schemas.microsoft.com/office/drawing/2014/main" xmlns="" id="{83904F27-A136-6DA6-47E1-4E1F544DC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153FFD7-B7DC-BB75-20C6-02FFF4095757}"/>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293605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0F67F-402D-A6D6-E26C-368E2416DC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049DB19-3260-AAE0-64A3-53F0027701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21626BB-9D11-7F42-F202-BC9C88C3D8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27DCBC6-584E-3B8C-D021-177EE47D2BC1}"/>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6" name="Footer Placeholder 5">
            <a:extLst>
              <a:ext uri="{FF2B5EF4-FFF2-40B4-BE49-F238E27FC236}">
                <a16:creationId xmlns:a16="http://schemas.microsoft.com/office/drawing/2014/main" xmlns="" id="{AD394232-0CF6-F468-FD09-F5E4ABFAF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D3ADD90-F41E-3785-FC62-226389FCF6A4}"/>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03618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B82EA-D31A-346F-7686-257E8448CD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395F61B-5ADF-7443-DEB2-D39BC4078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AFBEC52-B945-5FEF-F883-79E151FA3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47ED6AF-FB58-FFD7-E903-201A6B0E4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69D65C-9FA2-1B46-7ACC-82EC97DC8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EF29578-C070-41BD-DB60-CD1F9549DEAE}"/>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8" name="Footer Placeholder 7">
            <a:extLst>
              <a:ext uri="{FF2B5EF4-FFF2-40B4-BE49-F238E27FC236}">
                <a16:creationId xmlns:a16="http://schemas.microsoft.com/office/drawing/2014/main" xmlns="" id="{353F7F00-C969-5F82-FA04-612D2D80A6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B86AE94-9547-3E03-6EAC-3ED3F8FA7425}"/>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6882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DAD0A-33B5-6183-B463-A04BC46841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BF0AC77-1F95-6A1F-21D4-498138EF4D03}"/>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4" name="Footer Placeholder 3">
            <a:extLst>
              <a:ext uri="{FF2B5EF4-FFF2-40B4-BE49-F238E27FC236}">
                <a16:creationId xmlns:a16="http://schemas.microsoft.com/office/drawing/2014/main" xmlns="" id="{BBB6F87A-4270-3B82-2C16-A1445F0BA9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1F404A33-AA8D-DEDE-70EB-67E7D9DA277F}"/>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39884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00BCBB1-1ADA-36C3-BCD4-9A1304070721}"/>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3" name="Footer Placeholder 2">
            <a:extLst>
              <a:ext uri="{FF2B5EF4-FFF2-40B4-BE49-F238E27FC236}">
                <a16:creationId xmlns:a16="http://schemas.microsoft.com/office/drawing/2014/main" xmlns="" id="{D9B13C02-1CB6-A526-8EE3-7C217FD463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EF4E68C-0094-7F3B-E814-39BCEE334B57}"/>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76420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A99C6-C74A-1E05-84E1-D3354BF31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AFE33F1-9689-0B9E-87DE-1BEC5B961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05BEB23-514C-D85C-BD33-43955E3CB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2168B1-D998-B209-5228-2478211AC86D}"/>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6" name="Footer Placeholder 5">
            <a:extLst>
              <a:ext uri="{FF2B5EF4-FFF2-40B4-BE49-F238E27FC236}">
                <a16:creationId xmlns:a16="http://schemas.microsoft.com/office/drawing/2014/main" xmlns="" id="{8650F780-1AFE-001A-55F1-7ECCC23999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77332BA-A12D-678C-FF8C-9108FC84F129}"/>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13293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28767-A404-DFF8-BE29-1820E504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24D8494-D006-125B-21A7-57C02695E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0E455C2-D31D-55CE-ADD5-72FE2D6B6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8FC5F0-01A2-E7FB-8A44-2BC2741A692C}"/>
              </a:ext>
            </a:extLst>
          </p:cNvPr>
          <p:cNvSpPr>
            <a:spLocks noGrp="1"/>
          </p:cNvSpPr>
          <p:nvPr>
            <p:ph type="dt" sz="half" idx="10"/>
          </p:nvPr>
        </p:nvSpPr>
        <p:spPr/>
        <p:txBody>
          <a:bodyPr/>
          <a:lstStyle/>
          <a:p>
            <a:fld id="{9B6D5A60-47F1-4D7A-8CEB-FFC2368A0C07}" type="datetimeFigureOut">
              <a:rPr lang="en-GB" smtClean="0"/>
              <a:t>18/01/2024</a:t>
            </a:fld>
            <a:endParaRPr lang="en-GB"/>
          </a:p>
        </p:txBody>
      </p:sp>
      <p:sp>
        <p:nvSpPr>
          <p:cNvPr id="6" name="Footer Placeholder 5">
            <a:extLst>
              <a:ext uri="{FF2B5EF4-FFF2-40B4-BE49-F238E27FC236}">
                <a16:creationId xmlns:a16="http://schemas.microsoft.com/office/drawing/2014/main" xmlns="" id="{C9FEA4A2-9E18-5B13-8625-D9845F3373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5999E37-0B75-808B-D74A-E5B8FAD7EFD3}"/>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21587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8ED9A6D-577D-EE68-96E7-29ED2396A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1392B3C-3AB8-A0E6-2A8E-D707903B6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600EC2D-5243-16C2-58E5-234A2DE2B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D5A60-47F1-4D7A-8CEB-FFC2368A0C07}" type="datetimeFigureOut">
              <a:rPr lang="en-GB" smtClean="0"/>
              <a:t>18/01/2024</a:t>
            </a:fld>
            <a:endParaRPr lang="en-GB"/>
          </a:p>
        </p:txBody>
      </p:sp>
      <p:sp>
        <p:nvSpPr>
          <p:cNvPr id="5" name="Footer Placeholder 4">
            <a:extLst>
              <a:ext uri="{FF2B5EF4-FFF2-40B4-BE49-F238E27FC236}">
                <a16:creationId xmlns:a16="http://schemas.microsoft.com/office/drawing/2014/main" xmlns="" id="{E891EDA1-B90B-C784-41BD-AA0C3B3EC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D69D5FD-1C62-1ED7-2469-09E94AB94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8BC0A-053F-4C4C-9772-416D8296147B}" type="slidenum">
              <a:rPr lang="en-GB" smtClean="0"/>
              <a:t>‹#›</a:t>
            </a:fld>
            <a:endParaRPr lang="en-GB"/>
          </a:p>
        </p:txBody>
      </p:sp>
    </p:spTree>
    <p:extLst>
      <p:ext uri="{BB962C8B-B14F-4D97-AF65-F5344CB8AC3E}">
        <p14:creationId xmlns:p14="http://schemas.microsoft.com/office/powerpoint/2010/main" val="121943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openpress.sussex.ac.uk/ideasforactivelearning/chapter/serious-play-active-learning-with-lego-bricks/" TargetMode="External"/><Relationship Id="rId2" Type="http://schemas.openxmlformats.org/officeDocument/2006/relationships/hyperlink" Target="http://dx.doi.org/10.5040/9781474265560"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teaching-matters-blog.ed.ac.uk/learning-with-lego/Accessed" TargetMode="External"/><Relationship Id="rId4" Type="http://schemas.openxmlformats.org/officeDocument/2006/relationships/hyperlink" Target="https://seriousplaypro.com/2017/04/12/lego-video-by-chichester-lecturer-goes-viral-via-faceboo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l.french@arts.ac.uk"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tnT5oNE8aus"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1F7A131-3460-9B25-F202-3CB0921527CB}"/>
              </a:ext>
            </a:extLst>
          </p:cNvPr>
          <p:cNvSpPr>
            <a:spLocks noGrp="1"/>
          </p:cNvSpPr>
          <p:nvPr>
            <p:ph type="ctrTitle"/>
          </p:nvPr>
        </p:nvSpPr>
        <p:spPr>
          <a:xfrm>
            <a:off x="890338" y="640080"/>
            <a:ext cx="3734014" cy="3566160"/>
          </a:xfrm>
        </p:spPr>
        <p:txBody>
          <a:bodyPr anchor="b">
            <a:normAutofit/>
          </a:bodyPr>
          <a:lstStyle/>
          <a:p>
            <a:pPr algn="l"/>
            <a:r>
              <a:rPr lang="en-GB" sz="3800" b="1">
                <a:latin typeface="Verdana" panose="020B0604030504040204" pitchFamily="34" charset="0"/>
                <a:ea typeface="Verdana" panose="020B0604030504040204" pitchFamily="34" charset="0"/>
              </a:rPr>
              <a:t>Referencing with Lego</a:t>
            </a:r>
          </a:p>
        </p:txBody>
      </p:sp>
      <p:sp>
        <p:nvSpPr>
          <p:cNvPr id="14"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le of colorful lego blocks&#10;&#10;Description automatically generated">
            <a:extLst>
              <a:ext uri="{FF2B5EF4-FFF2-40B4-BE49-F238E27FC236}">
                <a16:creationId xmlns:a16="http://schemas.microsoft.com/office/drawing/2014/main" xmlns="" id="{4CF5B131-7B9C-53FB-2718-193C55006157}"/>
              </a:ext>
            </a:extLst>
          </p:cNvPr>
          <p:cNvPicPr>
            <a:picLocks noChangeAspect="1"/>
          </p:cNvPicPr>
          <p:nvPr/>
        </p:nvPicPr>
        <p:blipFill rotWithShape="1">
          <a:blip r:embed="rId2"/>
          <a:srcRect t="3785" r="1" b="1222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xmlns="" id="{0A9A1400-2235-3B73-198E-E5B06AE34FD4}"/>
              </a:ext>
            </a:extLst>
          </p:cNvPr>
          <p:cNvPicPr>
            <a:picLocks noChangeAspect="1"/>
          </p:cNvPicPr>
          <p:nvPr/>
        </p:nvPicPr>
        <p:blipFill rotWithShape="1">
          <a:blip r:embed="rId3"/>
          <a:srcRect t="5462"/>
          <a:stretch/>
        </p:blipFill>
        <p:spPr>
          <a:xfrm>
            <a:off x="258904" y="6306532"/>
            <a:ext cx="2105319" cy="342231"/>
          </a:xfrm>
          <a:prstGeom prst="rect">
            <a:avLst/>
          </a:prstGeom>
        </p:spPr>
      </p:pic>
    </p:spTree>
    <p:extLst>
      <p:ext uri="{BB962C8B-B14F-4D97-AF65-F5344CB8AC3E}">
        <p14:creationId xmlns:p14="http://schemas.microsoft.com/office/powerpoint/2010/main" val="7323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913C70A-AE50-3A38-4215-F0676BF060CB}"/>
              </a:ext>
            </a:extLst>
          </p:cNvPr>
          <p:cNvSpPr>
            <a:spLocks noGrp="1"/>
          </p:cNvSpPr>
          <p:nvPr>
            <p:ph type="title"/>
          </p:nvPr>
        </p:nvSpPr>
        <p:spPr>
          <a:xfrm>
            <a:off x="838200" y="365125"/>
            <a:ext cx="10515600" cy="959583"/>
          </a:xfrm>
          <a:solidFill>
            <a:schemeClr val="accent2"/>
          </a:solidFill>
        </p:spPr>
        <p:txBody>
          <a:bodyPr>
            <a:normAutofit/>
          </a:bodyPr>
          <a:lstStyle/>
          <a:p>
            <a:pPr algn="ctr"/>
            <a:r>
              <a:rPr lang="en-GB" b="1" dirty="0" smtClean="0">
                <a:solidFill>
                  <a:srgbClr val="FFFFFF"/>
                </a:solidFill>
              </a:rPr>
              <a:t>Task 2</a:t>
            </a:r>
            <a:endParaRPr lang="en-GB" b="1" dirty="0">
              <a:solidFill>
                <a:srgbClr val="FFFFFF"/>
              </a:solidFill>
            </a:endParaRPr>
          </a:p>
        </p:txBody>
      </p:sp>
      <p:pic>
        <p:nvPicPr>
          <p:cNvPr id="5" name="Content Placeholder 4" descr="A group of people at a table with papers and papers&#10;&#10;Description automatically generated"/>
          <p:cNvPicPr>
            <a:picLocks noGrp="1" noChangeAspect="1"/>
          </p:cNvPicPr>
          <p:nvPr>
            <p:ph idx="1"/>
          </p:nvPr>
        </p:nvPicPr>
        <p:blipFill>
          <a:blip r:embed="rId2"/>
          <a:stretch>
            <a:fillRect/>
          </a:stretch>
        </p:blipFill>
        <p:spPr>
          <a:xfrm>
            <a:off x="6993479" y="1807552"/>
            <a:ext cx="4346646" cy="4546356"/>
          </a:xfrm>
          <a:prstGeom prst="rect">
            <a:avLst/>
          </a:prstGeom>
        </p:spPr>
      </p:pic>
      <p:pic>
        <p:nvPicPr>
          <p:cNvPr id="6" name="Picture 5" descr="A person sitting at a table with a table full of pictures&#10;&#10;Description automatically generated"/>
          <p:cNvPicPr>
            <a:picLocks noChangeAspect="1"/>
          </p:cNvPicPr>
          <p:nvPr/>
        </p:nvPicPr>
        <p:blipFill>
          <a:blip r:embed="rId3"/>
          <a:stretch>
            <a:fillRect/>
          </a:stretch>
        </p:blipFill>
        <p:spPr>
          <a:xfrm>
            <a:off x="846992" y="1807551"/>
            <a:ext cx="5964116" cy="4604971"/>
          </a:xfrm>
          <a:prstGeom prst="rect">
            <a:avLst/>
          </a:prstGeom>
        </p:spPr>
      </p:pic>
    </p:spTree>
    <p:extLst>
      <p:ext uri="{BB962C8B-B14F-4D97-AF65-F5344CB8AC3E}">
        <p14:creationId xmlns:p14="http://schemas.microsoft.com/office/powerpoint/2010/main" val="9166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923" y="283630"/>
            <a:ext cx="3158758" cy="3932141"/>
          </a:xfrm>
          <a:prstGeom prst="rect">
            <a:avLst/>
          </a:prstGeom>
        </p:spPr>
      </p:pic>
      <p:pic>
        <p:nvPicPr>
          <p:cNvPr id="3" name="Picture 2"/>
          <p:cNvPicPr>
            <a:picLocks noChangeAspect="1"/>
          </p:cNvPicPr>
          <p:nvPr/>
        </p:nvPicPr>
        <p:blipFill>
          <a:blip r:embed="rId3"/>
          <a:stretch>
            <a:fillRect/>
          </a:stretch>
        </p:blipFill>
        <p:spPr>
          <a:xfrm>
            <a:off x="264973" y="4413787"/>
            <a:ext cx="3500692" cy="1937137"/>
          </a:xfrm>
          <a:prstGeom prst="rect">
            <a:avLst/>
          </a:prstGeom>
        </p:spPr>
      </p:pic>
      <p:pic>
        <p:nvPicPr>
          <p:cNvPr id="4" name="Picture 3">
            <a:extLst>
              <a:ext uri="{FF2B5EF4-FFF2-40B4-BE49-F238E27FC236}">
                <a16:creationId xmlns:a16="http://schemas.microsoft.com/office/drawing/2014/main" xmlns="" id="{7959DE26-3270-DAE2-DA9F-9DF0453F522A}"/>
              </a:ext>
            </a:extLst>
          </p:cNvPr>
          <p:cNvPicPr>
            <a:picLocks noChangeAspect="1"/>
          </p:cNvPicPr>
          <p:nvPr/>
        </p:nvPicPr>
        <p:blipFill rotWithShape="1">
          <a:blip r:embed="rId4"/>
          <a:srcRect t="5462"/>
          <a:stretch/>
        </p:blipFill>
        <p:spPr>
          <a:xfrm>
            <a:off x="264973" y="6487922"/>
            <a:ext cx="2105319" cy="342231"/>
          </a:xfrm>
          <a:prstGeom prst="rect">
            <a:avLst/>
          </a:prstGeom>
        </p:spPr>
      </p:pic>
      <p:pic>
        <p:nvPicPr>
          <p:cNvPr id="5" name="Picture 4"/>
          <p:cNvPicPr>
            <a:picLocks noChangeAspect="1"/>
          </p:cNvPicPr>
          <p:nvPr/>
        </p:nvPicPr>
        <p:blipFill>
          <a:blip r:embed="rId5"/>
          <a:stretch>
            <a:fillRect/>
          </a:stretch>
        </p:blipFill>
        <p:spPr>
          <a:xfrm>
            <a:off x="3843641" y="283630"/>
            <a:ext cx="2565429" cy="3184921"/>
          </a:xfrm>
          <a:prstGeom prst="rect">
            <a:avLst/>
          </a:prstGeom>
        </p:spPr>
      </p:pic>
      <p:pic>
        <p:nvPicPr>
          <p:cNvPr id="6" name="Picture 5"/>
          <p:cNvPicPr>
            <a:picLocks noChangeAspect="1"/>
          </p:cNvPicPr>
          <p:nvPr/>
        </p:nvPicPr>
        <p:blipFill>
          <a:blip r:embed="rId6"/>
          <a:stretch>
            <a:fillRect/>
          </a:stretch>
        </p:blipFill>
        <p:spPr>
          <a:xfrm>
            <a:off x="6633557" y="283629"/>
            <a:ext cx="2452254" cy="3184921"/>
          </a:xfrm>
          <a:prstGeom prst="rect">
            <a:avLst/>
          </a:prstGeom>
        </p:spPr>
      </p:pic>
      <p:pic>
        <p:nvPicPr>
          <p:cNvPr id="7" name="Picture 6"/>
          <p:cNvPicPr>
            <a:picLocks noChangeAspect="1"/>
          </p:cNvPicPr>
          <p:nvPr/>
        </p:nvPicPr>
        <p:blipFill>
          <a:blip r:embed="rId7"/>
          <a:stretch>
            <a:fillRect/>
          </a:stretch>
        </p:blipFill>
        <p:spPr>
          <a:xfrm>
            <a:off x="9288865" y="283629"/>
            <a:ext cx="2619094" cy="3184921"/>
          </a:xfrm>
          <a:prstGeom prst="rect">
            <a:avLst/>
          </a:prstGeom>
        </p:spPr>
      </p:pic>
      <p:sp>
        <p:nvSpPr>
          <p:cNvPr id="8" name="TextBox 7"/>
          <p:cNvSpPr txBox="1"/>
          <p:nvPr/>
        </p:nvSpPr>
        <p:spPr>
          <a:xfrm>
            <a:off x="3843641" y="3760750"/>
            <a:ext cx="2358290" cy="1754326"/>
          </a:xfrm>
          <a:prstGeom prst="rect">
            <a:avLst/>
          </a:prstGeom>
          <a:solidFill>
            <a:schemeClr val="accent2"/>
          </a:solidFill>
        </p:spPr>
        <p:txBody>
          <a:bodyPr wrap="square" rtlCol="0">
            <a:spAutoFit/>
          </a:bodyPr>
          <a:lstStyle/>
          <a:p>
            <a:r>
              <a:rPr lang="en-GB" dirty="0" err="1"/>
              <a:t>by:Keaney</a:t>
            </a:r>
            <a:r>
              <a:rPr lang="en-GB" dirty="0"/>
              <a:t>, Magdalene [author.]; Weber, Eleanor [author.].Publisher: London : Thames and Hudson, 2014.</a:t>
            </a:r>
          </a:p>
        </p:txBody>
      </p:sp>
      <p:sp>
        <p:nvSpPr>
          <p:cNvPr id="9" name="TextBox 8"/>
          <p:cNvSpPr txBox="1"/>
          <p:nvPr/>
        </p:nvSpPr>
        <p:spPr>
          <a:xfrm>
            <a:off x="6725241" y="3628029"/>
            <a:ext cx="2257663" cy="3139321"/>
          </a:xfrm>
          <a:prstGeom prst="rect">
            <a:avLst/>
          </a:prstGeom>
          <a:solidFill>
            <a:schemeClr val="accent2"/>
          </a:solidFill>
        </p:spPr>
        <p:txBody>
          <a:bodyPr wrap="square" rtlCol="0">
            <a:spAutoFit/>
          </a:bodyPr>
          <a:lstStyle/>
          <a:p>
            <a:r>
              <a:rPr lang="en-GB" dirty="0" err="1"/>
              <a:t>Geczy</a:t>
            </a:r>
            <a:r>
              <a:rPr lang="en-GB" dirty="0"/>
              <a:t>, A. , &amp; </a:t>
            </a:r>
            <a:r>
              <a:rPr lang="en-GB" dirty="0" err="1"/>
              <a:t>Karaminas</a:t>
            </a:r>
            <a:r>
              <a:rPr lang="en-GB" dirty="0"/>
              <a:t>, V. (2018). Critical Fashion Practice: From Westwood to van </a:t>
            </a:r>
            <a:r>
              <a:rPr lang="en-GB" dirty="0" err="1"/>
              <a:t>Beirendonck</a:t>
            </a:r>
            <a:r>
              <a:rPr lang="en-GB" dirty="0"/>
              <a:t>. London: Bloomsbury Academic. Accessed: November 4, 2023, </a:t>
            </a:r>
            <a:r>
              <a:rPr lang="en-GB" dirty="0">
                <a:solidFill>
                  <a:schemeClr val="accent1"/>
                </a:solidFill>
              </a:rPr>
              <a:t>http://dx.doi.org/10.5040/9781474265560</a:t>
            </a:r>
          </a:p>
        </p:txBody>
      </p:sp>
      <p:sp>
        <p:nvSpPr>
          <p:cNvPr id="10" name="TextBox 9"/>
          <p:cNvSpPr txBox="1"/>
          <p:nvPr/>
        </p:nvSpPr>
        <p:spPr>
          <a:xfrm>
            <a:off x="9419267" y="3628029"/>
            <a:ext cx="2358290" cy="2031325"/>
          </a:xfrm>
          <a:prstGeom prst="rect">
            <a:avLst/>
          </a:prstGeom>
          <a:solidFill>
            <a:schemeClr val="accent2"/>
          </a:solidFill>
        </p:spPr>
        <p:txBody>
          <a:bodyPr wrap="square" rtlCol="0">
            <a:spAutoFit/>
          </a:bodyPr>
          <a:lstStyle/>
          <a:p>
            <a:r>
              <a:rPr lang="en-GB" dirty="0"/>
              <a:t>Remy, Patrick [author.] Language: English Summary language: </a:t>
            </a:r>
            <a:r>
              <a:rPr lang="en-GB" dirty="0" err="1"/>
              <a:t>FrenchPublisher</a:t>
            </a:r>
            <a:r>
              <a:rPr lang="en-GB" dirty="0"/>
              <a:t>: Munich : Prestel, [2014]Copyright date: ©2014</a:t>
            </a:r>
          </a:p>
        </p:txBody>
      </p:sp>
    </p:spTree>
    <p:extLst>
      <p:ext uri="{BB962C8B-B14F-4D97-AF65-F5344CB8AC3E}">
        <p14:creationId xmlns:p14="http://schemas.microsoft.com/office/powerpoint/2010/main" val="3113104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9EF30C2-29AC-4A0D-BC0A-A679CF113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6160200" y="1061243"/>
            <a:ext cx="3599293" cy="1440795"/>
          </a:xfrm>
        </p:spPr>
        <p:txBody>
          <a:bodyPr>
            <a:normAutofit/>
          </a:bodyPr>
          <a:lstStyle/>
          <a:p>
            <a:pPr algn="r"/>
            <a:r>
              <a:rPr lang="en-GB" b="1" dirty="0">
                <a:solidFill>
                  <a:srgbClr val="FFFFFF"/>
                </a:solidFill>
              </a:rPr>
              <a:t>Task 3</a:t>
            </a:r>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4934521" y="2532019"/>
            <a:ext cx="6742448" cy="3353392"/>
          </a:xfrm>
        </p:spPr>
        <p:txBody>
          <a:bodyPr>
            <a:noAutofit/>
          </a:bodyPr>
          <a:lstStyle/>
          <a:p>
            <a:pPr algn="r"/>
            <a:r>
              <a:rPr lang="en-GB" sz="3600" b="1" dirty="0">
                <a:solidFill>
                  <a:srgbClr val="FFFFFF"/>
                </a:solidFill>
              </a:rPr>
              <a:t>Create a Citation for one of the books using Cite them Right to help you if you need to </a:t>
            </a:r>
          </a:p>
          <a:p>
            <a:pPr algn="r"/>
            <a:endParaRPr lang="en-GB" sz="3600" b="1" dirty="0">
              <a:solidFill>
                <a:srgbClr val="FFFFFF"/>
              </a:solidFill>
            </a:endParaRPr>
          </a:p>
          <a:p>
            <a:pPr algn="r"/>
            <a:r>
              <a:rPr lang="en-GB" sz="3600" b="1" dirty="0">
                <a:solidFill>
                  <a:srgbClr val="FFFFFF"/>
                </a:solidFill>
              </a:rPr>
              <a:t>Don’t forget we use Harvard Referencing at UAL</a:t>
            </a:r>
          </a:p>
          <a:p>
            <a:pPr algn="r"/>
            <a:r>
              <a:rPr lang="en-GB" sz="3600" b="1" dirty="0">
                <a:solidFill>
                  <a:srgbClr val="FFFFFF"/>
                </a:solidFill>
              </a:rPr>
              <a:t> </a:t>
            </a:r>
          </a:p>
        </p:txBody>
      </p:sp>
      <p:cxnSp>
        <p:nvCxnSpPr>
          <p:cNvPr id="26" name="Straight Connector 25">
            <a:extLst>
              <a:ext uri="{FF2B5EF4-FFF2-40B4-BE49-F238E27FC236}">
                <a16:creationId xmlns:a16="http://schemas.microsoft.com/office/drawing/2014/main" xmlns="" id="{266A0658-1CC4-4B0D-AAB7-A702286AF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xmlns="" id="{A04F1504-431A-4D86-9091-AE7E4B333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EA804283-B929-4503-802F-4585376E2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xmlns="" id="{AD3811F5-514E-49A4-B382-673ED228A4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067AD921-1CEE-4C1B-9AA3-C66D908DD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xmlns="" id="{C36A08F5-3B56-47C5-A371-9187BE56E1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31438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2000"/>
                                  </p:stCondLst>
                                  <p:iterate type="lt">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400"/>
                                        <p:tgtEl>
                                          <p:spTgt spid="3">
                                            <p:txEl>
                                              <p:pRg st="3" end="3"/>
                                            </p:txEl>
                                          </p:spTgt>
                                        </p:tgtEl>
                                      </p:cBhvr>
                                    </p:animEffect>
                                  </p:childTnLst>
                                </p:cTn>
                              </p:par>
                              <p:par>
                                <p:cTn id="16" presetID="10" presetClass="entr" presetSubtype="0" fill="hold" grpId="0" nodeType="withEffect">
                                  <p:stCondLst>
                                    <p:cond delay="50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3C70A-AE50-3A38-4215-F0676BF060CB}"/>
              </a:ext>
            </a:extLst>
          </p:cNvPr>
          <p:cNvSpPr txBox="1">
            <a:spLocks/>
          </p:cNvSpPr>
          <p:nvPr/>
        </p:nvSpPr>
        <p:spPr>
          <a:xfrm>
            <a:off x="838200" y="140677"/>
            <a:ext cx="10515600" cy="1184031"/>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FFFFFF"/>
                </a:solidFill>
              </a:rPr>
              <a:t>Results for Task 2&amp;3 </a:t>
            </a:r>
            <a:endParaRPr lang="en-GB" b="1" dirty="0">
              <a:solidFill>
                <a:srgbClr val="FFFFFF"/>
              </a:solidFill>
            </a:endParaRPr>
          </a:p>
        </p:txBody>
      </p:sp>
      <p:pic>
        <p:nvPicPr>
          <p:cNvPr id="3" name="Picture 2" descr="A poster of legos on a table&#10;&#10;Description automatically generated"/>
          <p:cNvPicPr>
            <a:picLocks noChangeAspect="1"/>
          </p:cNvPicPr>
          <p:nvPr/>
        </p:nvPicPr>
        <p:blipFill>
          <a:blip r:embed="rId2"/>
          <a:stretch>
            <a:fillRect/>
          </a:stretch>
        </p:blipFill>
        <p:spPr>
          <a:xfrm>
            <a:off x="838200" y="1566862"/>
            <a:ext cx="4519246" cy="4601628"/>
          </a:xfrm>
          <a:prstGeom prst="rect">
            <a:avLst/>
          </a:prstGeom>
        </p:spPr>
      </p:pic>
      <p:pic>
        <p:nvPicPr>
          <p:cNvPr id="4" name="Picture 3" descr="A group of pictures and a box on a table&#10;&#10;Description automatically generated"/>
          <p:cNvPicPr>
            <a:picLocks noChangeAspect="1"/>
          </p:cNvPicPr>
          <p:nvPr/>
        </p:nvPicPr>
        <p:blipFill rotWithShape="1">
          <a:blip r:embed="rId3"/>
          <a:srcRect l="11156"/>
          <a:stretch/>
        </p:blipFill>
        <p:spPr>
          <a:xfrm>
            <a:off x="5615354" y="1566860"/>
            <a:ext cx="5738446" cy="4601629"/>
          </a:xfrm>
          <a:prstGeom prst="rect">
            <a:avLst/>
          </a:prstGeom>
        </p:spPr>
      </p:pic>
    </p:spTree>
    <p:extLst>
      <p:ext uri="{BB962C8B-B14F-4D97-AF65-F5344CB8AC3E}">
        <p14:creationId xmlns:p14="http://schemas.microsoft.com/office/powerpoint/2010/main" val="421592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osters and pictures of people&#10;&#10;Description automatically generated"/>
          <p:cNvPicPr>
            <a:picLocks noChangeAspect="1"/>
          </p:cNvPicPr>
          <p:nvPr/>
        </p:nvPicPr>
        <p:blipFill rotWithShape="1">
          <a:blip r:embed="rId2"/>
          <a:srcRect b="5814"/>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7199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9EF30C2-29AC-4A0D-BC0A-A679CF113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6160200" y="1061243"/>
            <a:ext cx="3599293" cy="1440795"/>
          </a:xfrm>
        </p:spPr>
        <p:txBody>
          <a:bodyPr>
            <a:normAutofit/>
          </a:bodyPr>
          <a:lstStyle/>
          <a:p>
            <a:pPr algn="r"/>
            <a:r>
              <a:rPr lang="en-GB" b="1" dirty="0" smtClean="0">
                <a:solidFill>
                  <a:srgbClr val="FFFFFF"/>
                </a:solidFill>
              </a:rPr>
              <a:t>Feedback </a:t>
            </a:r>
            <a:endParaRPr lang="en-GB" b="1" dirty="0">
              <a:solidFill>
                <a:srgbClr val="FFFFFF"/>
              </a:solidFill>
            </a:endParaRPr>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4934521" y="2532018"/>
            <a:ext cx="7116802" cy="3774513"/>
          </a:xfrm>
        </p:spPr>
        <p:txBody>
          <a:bodyPr>
            <a:noAutofit/>
          </a:bodyPr>
          <a:lstStyle/>
          <a:p>
            <a:r>
              <a:rPr lang="en-GB" sz="3600" b="1" dirty="0" smtClean="0">
                <a:solidFill>
                  <a:srgbClr val="FFFFFF"/>
                </a:solidFill>
              </a:rPr>
              <a:t>The response rate was not great!</a:t>
            </a:r>
          </a:p>
          <a:p>
            <a:r>
              <a:rPr lang="en-GB" sz="3600" b="1" dirty="0" smtClean="0">
                <a:solidFill>
                  <a:srgbClr val="FFFFFF"/>
                </a:solidFill>
              </a:rPr>
              <a:t>Around a third of the students responded</a:t>
            </a:r>
          </a:p>
          <a:p>
            <a:r>
              <a:rPr lang="en-GB" sz="3600" b="1" dirty="0" smtClean="0">
                <a:solidFill>
                  <a:srgbClr val="FFFFFF"/>
                </a:solidFill>
              </a:rPr>
              <a:t>All feed back was positive and reassuring </a:t>
            </a:r>
            <a:r>
              <a:rPr lang="en-GB" sz="3600" b="1" dirty="0">
                <a:solidFill>
                  <a:srgbClr val="FFFFFF"/>
                </a:solidFill>
              </a:rPr>
              <a:t>f</a:t>
            </a:r>
            <a:r>
              <a:rPr lang="en-GB" sz="3600" b="1" dirty="0" smtClean="0">
                <a:solidFill>
                  <a:srgbClr val="FFFFFF"/>
                </a:solidFill>
              </a:rPr>
              <a:t>or the workshop</a:t>
            </a:r>
          </a:p>
          <a:p>
            <a:pPr algn="r"/>
            <a:r>
              <a:rPr lang="en-GB" sz="3600" b="1" dirty="0" smtClean="0">
                <a:solidFill>
                  <a:srgbClr val="FFFFFF"/>
                </a:solidFill>
              </a:rPr>
              <a:t> </a:t>
            </a:r>
            <a:endParaRPr lang="en-GB" sz="3600" b="1" dirty="0">
              <a:solidFill>
                <a:srgbClr val="FFFFFF"/>
              </a:solidFill>
            </a:endParaRPr>
          </a:p>
        </p:txBody>
      </p:sp>
      <p:cxnSp>
        <p:nvCxnSpPr>
          <p:cNvPr id="26" name="Straight Connector 25">
            <a:extLst>
              <a:ext uri="{FF2B5EF4-FFF2-40B4-BE49-F238E27FC236}">
                <a16:creationId xmlns:a16="http://schemas.microsoft.com/office/drawing/2014/main" xmlns="" id="{266A0658-1CC4-4B0D-AAB7-A702286AF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xmlns="" id="{A04F1504-431A-4D86-9091-AE7E4B333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EA804283-B929-4503-802F-4585376E2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xmlns="" id="{AD3811F5-514E-49A4-B382-673ED228A4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067AD921-1CEE-4C1B-9AA3-C66D908DD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xmlns="" id="{C36A08F5-3B56-47C5-A371-9187BE56E1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4109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par>
                                <p:cTn id="23" presetID="10" presetClass="entr" presetSubtype="0" fill="hold" grpId="0" nodeType="withEffect">
                                  <p:stCondLst>
                                    <p:cond delay="5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2000" dirty="0" smtClean="0">
                <a:solidFill>
                  <a:srgbClr val="FFFFFF"/>
                </a:solidFill>
              </a:rPr>
              <a:t>By u</a:t>
            </a:r>
            <a:r>
              <a:rPr lang="en-US" sz="2000" kern="1200" dirty="0" smtClean="0">
                <a:solidFill>
                  <a:srgbClr val="FFFFFF"/>
                </a:solidFill>
              </a:rPr>
              <a:t>sing MS Forms a lot of the Analysis was already done for me. I did not have to trawl through lots of answers to create data sets </a:t>
            </a:r>
            <a:r>
              <a:rPr lang="en-US" sz="2000" kern="1200" dirty="0" err="1" smtClean="0">
                <a:solidFill>
                  <a:srgbClr val="FFFFFF"/>
                </a:solidFill>
              </a:rPr>
              <a:t>etc</a:t>
            </a:r>
            <a:r>
              <a:rPr lang="en-US" sz="2000" dirty="0" smtClean="0">
                <a:solidFill>
                  <a:srgbClr val="FFFFFF"/>
                </a:solidFill>
              </a:rPr>
              <a:t>, or use triangulation to bring responses together from different sources as the Feedback form and observations were my only sources. Had I been able to conduct some interviews, there would have been a lot more analysis to do. Although, it is worth mentioning that I did question the  analysis on a couple of questions which I talk more about in my blog.</a:t>
            </a:r>
            <a:endParaRPr lang="en-US" sz="2000" kern="1200" dirty="0">
              <a:solidFill>
                <a:srgbClr val="FFFFFF"/>
              </a:solidFill>
            </a:endParaRPr>
          </a:p>
        </p:txBody>
      </p:sp>
      <p:sp>
        <p:nvSpPr>
          <p:cNvPr id="20" name="Freeform: Shape 1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743"/>
          <a:stretch/>
        </p:blipFill>
        <p:spPr bwMode="auto">
          <a:xfrm>
            <a:off x="5371461" y="1011045"/>
            <a:ext cx="6338212"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461" y="3452093"/>
            <a:ext cx="6716713"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33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386862" y="1109319"/>
            <a:ext cx="11465168" cy="4726330"/>
          </a:xfrm>
          <a:solidFill>
            <a:srgbClr val="ED7D31"/>
          </a:solidFill>
        </p:spPr>
        <p:txBody>
          <a:bodyPr vert="horz" lIns="91440" tIns="45720" rIns="91440" bIns="45720" rtlCol="0" anchor="ctr">
            <a:normAutofit/>
          </a:bodyPr>
          <a:lstStyle/>
          <a:p>
            <a:r>
              <a:rPr lang="en-GB" sz="1800" b="1" dirty="0" smtClean="0"/>
              <a:t/>
            </a:r>
            <a:br>
              <a:rPr lang="en-GB" sz="1800" b="1" dirty="0" smtClean="0"/>
            </a:br>
            <a:r>
              <a:rPr lang="en-GB" sz="1800" b="1" dirty="0" smtClean="0"/>
              <a:t>Reflecting on your experience, at what point in the session did you feel most involved?</a:t>
            </a:r>
            <a:endParaRPr lang="en-US" sz="1800" b="1" kern="1200" dirty="0">
              <a:solidFill>
                <a:schemeClr val="bg1"/>
              </a:solidFill>
            </a:endParaRPr>
          </a:p>
        </p:txBody>
      </p:sp>
      <p:sp>
        <p:nvSpPr>
          <p:cNvPr id="20" name="Freeform: Shape 1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591"/>
          <a:stretch/>
        </p:blipFill>
        <p:spPr bwMode="auto">
          <a:xfrm>
            <a:off x="2381980" y="3822976"/>
            <a:ext cx="7431087" cy="189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980" y="1568269"/>
            <a:ext cx="7335837"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81450" y="1125414"/>
            <a:ext cx="8032146" cy="646331"/>
          </a:xfrm>
          <a:prstGeom prst="rect">
            <a:avLst/>
          </a:prstGeom>
          <a:noFill/>
        </p:spPr>
        <p:txBody>
          <a:bodyPr wrap="square" rtlCol="0">
            <a:spAutoFit/>
          </a:bodyPr>
          <a:lstStyle/>
          <a:p>
            <a:r>
              <a:rPr lang="en-GB" dirty="0"/>
              <a:t> </a:t>
            </a:r>
            <a:r>
              <a:rPr lang="en-GB" dirty="0" smtClean="0"/>
              <a:t>           What </a:t>
            </a:r>
            <a:r>
              <a:rPr lang="en-GB" dirty="0"/>
              <a:t>did you learn about referencing that you didn’t know before?</a:t>
            </a:r>
          </a:p>
          <a:p>
            <a:endParaRPr lang="en-GB" dirty="0"/>
          </a:p>
        </p:txBody>
      </p:sp>
    </p:spTree>
    <p:extLst>
      <p:ext uri="{BB962C8B-B14F-4D97-AF65-F5344CB8AC3E}">
        <p14:creationId xmlns:p14="http://schemas.microsoft.com/office/powerpoint/2010/main" val="2666244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386862" y="1109319"/>
            <a:ext cx="11465168" cy="4726330"/>
          </a:xfrm>
          <a:solidFill>
            <a:srgbClr val="ED7D31"/>
          </a:solidFill>
        </p:spPr>
        <p:txBody>
          <a:bodyPr vert="horz" lIns="91440" tIns="45720" rIns="91440" bIns="45720" rtlCol="0" anchor="ctr">
            <a:normAutofit/>
          </a:bodyPr>
          <a:lstStyle/>
          <a:p>
            <a:r>
              <a:rPr lang="en-GB" sz="1800" b="1" dirty="0" smtClean="0"/>
              <a:t/>
            </a:r>
            <a:br>
              <a:rPr lang="en-GB" sz="1800" b="1" dirty="0" smtClean="0"/>
            </a:br>
            <a:endParaRPr lang="en-US" sz="1800" b="1" kern="1200" dirty="0">
              <a:solidFill>
                <a:schemeClr val="bg1"/>
              </a:solidFill>
            </a:endParaRPr>
          </a:p>
        </p:txBody>
      </p:sp>
      <p:sp>
        <p:nvSpPr>
          <p:cNvPr id="20" name="Freeform: Shape 1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
        <p:nvSpPr>
          <p:cNvPr id="3" name="TextBox 2"/>
          <p:cNvSpPr txBox="1"/>
          <p:nvPr/>
        </p:nvSpPr>
        <p:spPr>
          <a:xfrm>
            <a:off x="2081450" y="1125414"/>
            <a:ext cx="8032146" cy="646331"/>
          </a:xfrm>
          <a:prstGeom prst="rect">
            <a:avLst/>
          </a:prstGeom>
          <a:noFill/>
        </p:spPr>
        <p:txBody>
          <a:bodyPr wrap="square" rtlCol="0">
            <a:spAutoFit/>
          </a:bodyPr>
          <a:lstStyle/>
          <a:p>
            <a:r>
              <a:rPr lang="en-GB" dirty="0"/>
              <a:t> </a:t>
            </a:r>
            <a:r>
              <a:rPr lang="en-GB" dirty="0" smtClean="0"/>
              <a:t>           Possibly the most important question of all…</a:t>
            </a:r>
            <a:endParaRPr lang="en-GB" dirty="0"/>
          </a:p>
          <a:p>
            <a:endParaRPr lang="en-GB" dirty="0"/>
          </a:p>
        </p:txBody>
      </p:sp>
      <p:pic>
        <p:nvPicPr>
          <p:cNvPr id="14" name="Picture 13" descr="A white background with black text&#10;&#10;Description automatically generated"/>
          <p:cNvPicPr>
            <a:picLocks noChangeAspect="1"/>
          </p:cNvPicPr>
          <p:nvPr/>
        </p:nvPicPr>
        <p:blipFill>
          <a:blip r:embed="rId3"/>
          <a:stretch>
            <a:fillRect/>
          </a:stretch>
        </p:blipFill>
        <p:spPr>
          <a:xfrm>
            <a:off x="1685671" y="1785954"/>
            <a:ext cx="8961362" cy="3479267"/>
          </a:xfrm>
          <a:prstGeom prst="rect">
            <a:avLst/>
          </a:prstGeom>
        </p:spPr>
      </p:pic>
    </p:spTree>
    <p:extLst>
      <p:ext uri="{BB962C8B-B14F-4D97-AF65-F5344CB8AC3E}">
        <p14:creationId xmlns:p14="http://schemas.microsoft.com/office/powerpoint/2010/main" val="688915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9EF30C2-29AC-4A0D-BC0A-A679CF113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6160200" y="1877192"/>
            <a:ext cx="5328415" cy="966130"/>
          </a:xfrm>
        </p:spPr>
        <p:txBody>
          <a:bodyPr>
            <a:normAutofit fontScale="90000"/>
          </a:bodyPr>
          <a:lstStyle/>
          <a:p>
            <a:pPr algn="l"/>
            <a:r>
              <a:rPr lang="en-GB" b="1" dirty="0" smtClean="0">
                <a:solidFill>
                  <a:srgbClr val="FFFFFF"/>
                </a:solidFill>
              </a:rPr>
              <a:t>Research question</a:t>
            </a:r>
            <a:endParaRPr lang="en-GB" b="1" dirty="0">
              <a:solidFill>
                <a:srgbClr val="FFFFFF"/>
              </a:solidFill>
            </a:endParaRPr>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5029200" y="2592483"/>
            <a:ext cx="6986954" cy="3221885"/>
          </a:xfrm>
        </p:spPr>
        <p:txBody>
          <a:bodyPr>
            <a:noAutofit/>
          </a:bodyPr>
          <a:lstStyle/>
          <a:p>
            <a:endParaRPr lang="en-GB" sz="3600" dirty="0" smtClean="0"/>
          </a:p>
          <a:p>
            <a:r>
              <a:rPr lang="en-GB" sz="3600" dirty="0" smtClean="0"/>
              <a:t>How </a:t>
            </a:r>
            <a:r>
              <a:rPr lang="en-GB" sz="3600" dirty="0"/>
              <a:t>can I incorporate play into my teaching?</a:t>
            </a:r>
          </a:p>
          <a:p>
            <a:r>
              <a:rPr lang="en-GB" sz="7200" b="1" dirty="0" smtClean="0">
                <a:solidFill>
                  <a:schemeClr val="bg1"/>
                </a:solidFill>
              </a:rPr>
              <a:t>LEGO</a:t>
            </a:r>
          </a:p>
          <a:p>
            <a:r>
              <a:rPr lang="en-GB" sz="3600" dirty="0" smtClean="0"/>
              <a:t>How </a:t>
            </a:r>
            <a:r>
              <a:rPr lang="en-GB" sz="3600" dirty="0"/>
              <a:t>can I make learning about referencing more enjoyable?</a:t>
            </a:r>
          </a:p>
        </p:txBody>
      </p:sp>
      <p:cxnSp>
        <p:nvCxnSpPr>
          <p:cNvPr id="26" name="Straight Connector 25">
            <a:extLst>
              <a:ext uri="{FF2B5EF4-FFF2-40B4-BE49-F238E27FC236}">
                <a16:creationId xmlns:a16="http://schemas.microsoft.com/office/drawing/2014/main" xmlns="" id="{266A0658-1CC4-4B0D-AAB7-A702286AF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xmlns="" id="{A04F1504-431A-4D86-9091-AE7E4B333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EA804283-B929-4503-802F-4585376E2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xmlns="" id="{AD3811F5-514E-49A4-B382-673ED228A4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067AD921-1CEE-4C1B-9AA3-C66D908DD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xmlns="" id="{C36A08F5-3B56-47C5-A371-9187BE56E1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24247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2000"/>
                                  </p:stCondLst>
                                  <p:iterate type="lt">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400"/>
                                        <p:tgtEl>
                                          <p:spTgt spid="3">
                                            <p:txEl>
                                              <p:pRg st="3" end="3"/>
                                            </p:txEl>
                                          </p:spTgt>
                                        </p:tgtEl>
                                      </p:cBhvr>
                                    </p:animEffect>
                                  </p:childTnLst>
                                </p:cTn>
                              </p:par>
                              <p:par>
                                <p:cTn id="16" presetID="10" presetClass="entr" presetSubtype="0" fill="hold" grpId="0" nodeType="withEffect">
                                  <p:stCondLst>
                                    <p:cond delay="50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5400" b="1" dirty="0" smtClean="0">
                <a:solidFill>
                  <a:srgbClr val="FFFFFF"/>
                </a:solidFill>
              </a:rPr>
              <a:t>Introductions</a:t>
            </a:r>
            <a:endParaRPr lang="en-US" sz="5400" b="1" kern="1200" dirty="0">
              <a:solidFill>
                <a:srgbClr val="FFFFFF"/>
              </a:solidFill>
              <a:cs typeface="Calibri Light"/>
            </a:endParaRPr>
          </a:p>
        </p:txBody>
      </p:sp>
      <p:sp>
        <p:nvSpPr>
          <p:cNvPr id="20" name="Freeform: Shape 1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5698912" y="820879"/>
            <a:ext cx="5997095" cy="5596026"/>
          </a:xfrm>
        </p:spPr>
        <p:txBody>
          <a:bodyPr vert="horz" lIns="91440" tIns="45720" rIns="91440" bIns="45720" rtlCol="0" anchor="t">
            <a:normAutofit/>
          </a:bodyPr>
          <a:lstStyle/>
          <a:p>
            <a:r>
              <a:rPr lang="en-US" sz="3600" b="1" dirty="0" smtClean="0"/>
              <a:t>A task for you!</a:t>
            </a:r>
            <a:endParaRPr lang="en-US" sz="3600" b="1" dirty="0">
              <a:cs typeface="Calibri" panose="020F0502020204030204"/>
            </a:endParaRPr>
          </a:p>
          <a:p>
            <a:pPr algn="l"/>
            <a:endParaRPr lang="en-US" sz="2200" dirty="0">
              <a:cs typeface="Calibri"/>
            </a:endParaRPr>
          </a:p>
          <a:p>
            <a:pPr marL="342900" indent="-342900" algn="l">
              <a:buChar char="•"/>
            </a:pPr>
            <a:r>
              <a:rPr lang="en-US" sz="2800" dirty="0" smtClean="0">
                <a:cs typeface="Calibri"/>
              </a:rPr>
              <a:t>There is some Lego on the desks</a:t>
            </a:r>
            <a:endParaRPr lang="en-US" sz="2800" dirty="0">
              <a:cs typeface="Calibri"/>
            </a:endParaRPr>
          </a:p>
          <a:p>
            <a:pPr marL="342900" indent="-342900" algn="l">
              <a:buChar char="•"/>
            </a:pPr>
            <a:r>
              <a:rPr lang="en-US" sz="2800" dirty="0" smtClean="0">
                <a:cs typeface="Calibri"/>
              </a:rPr>
              <a:t>Please feel free to enjoy a minute </a:t>
            </a:r>
          </a:p>
          <a:p>
            <a:pPr algn="l"/>
            <a:r>
              <a:rPr lang="en-US" sz="2800" dirty="0">
                <a:cs typeface="Calibri"/>
              </a:rPr>
              <a:t> </a:t>
            </a:r>
            <a:r>
              <a:rPr lang="en-US" sz="2800" dirty="0" smtClean="0">
                <a:cs typeface="Calibri"/>
              </a:rPr>
              <a:t>    of free building while I Introduce </a:t>
            </a:r>
          </a:p>
          <a:p>
            <a:pPr algn="l"/>
            <a:r>
              <a:rPr lang="en-US" sz="2800" dirty="0" smtClean="0">
                <a:cs typeface="Calibri"/>
              </a:rPr>
              <a:t>     myself</a:t>
            </a:r>
            <a:endParaRPr lang="en-US" sz="2800" dirty="0">
              <a:cs typeface="Calibri"/>
            </a:endParaRPr>
          </a:p>
          <a:p>
            <a:pPr algn="l"/>
            <a:r>
              <a:rPr lang="en-US" sz="2800" dirty="0">
                <a:cs typeface="Calibri"/>
              </a:rPr>
              <a:t> </a:t>
            </a:r>
          </a:p>
          <a:p>
            <a:pPr marL="342900" indent="-342900" algn="l">
              <a:buChar char="•"/>
            </a:pPr>
            <a:r>
              <a:rPr lang="en-US" sz="2800" dirty="0">
                <a:cs typeface="Calibri"/>
              </a:rPr>
              <a:t>Have fun!</a:t>
            </a:r>
          </a:p>
          <a:p>
            <a:pPr algn="l"/>
            <a:endParaRPr lang="en-US" sz="2200" dirty="0"/>
          </a:p>
          <a:p>
            <a:pPr algn="l"/>
            <a:r>
              <a:rPr lang="en-US" sz="2200" dirty="0"/>
              <a:t>  </a:t>
            </a:r>
            <a:endParaRPr lang="en-US" dirty="0">
              <a:cs typeface="Calibri"/>
            </a:endParaRPr>
          </a:p>
        </p:txBody>
      </p:sp>
      <p:sp>
        <p:nvSpPr>
          <p:cNvPr id="26" name="Freeform: Shape 2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4027359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kern="1200" dirty="0">
                <a:solidFill>
                  <a:schemeClr val="tx1"/>
                </a:solidFill>
                <a:latin typeface="+mj-lt"/>
                <a:ea typeface="+mj-ea"/>
                <a:cs typeface="+mj-cs"/>
              </a:rPr>
              <a:t>References</a:t>
            </a:r>
          </a:p>
        </p:txBody>
      </p:sp>
      <p:sp>
        <p:nvSpPr>
          <p:cNvPr id="3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xmlns="" id="{023FA626-2CE5-E914-7C36-F21B45E8BB5B}"/>
              </a:ext>
            </a:extLst>
          </p:cNvPr>
          <p:cNvSpPr txBox="1">
            <a:spLocks/>
          </p:cNvSpPr>
          <p:nvPr/>
        </p:nvSpPr>
        <p:spPr>
          <a:xfrm>
            <a:off x="515815" y="1793631"/>
            <a:ext cx="11172093" cy="4387713"/>
          </a:xfrm>
          <a:prstGeom prst="rect">
            <a:avLst/>
          </a:prstGeom>
        </p:spPr>
        <p:txBody>
          <a:bodyPr vert="horz" lIns="91440" tIns="45720" rIns="91440" bIns="45720" rtlCol="0" anchor="t">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smtClean="0">
                <a:cs typeface="Calibri"/>
              </a:rPr>
              <a:t>Images </a:t>
            </a:r>
            <a:endParaRPr lang="en-US" sz="2000" b="1" dirty="0">
              <a:cs typeface="Calibri"/>
            </a:endParaRPr>
          </a:p>
          <a:p>
            <a:pPr algn="l"/>
            <a:r>
              <a:rPr lang="en-US" sz="2000" dirty="0" err="1" smtClean="0"/>
              <a:t>Geczy</a:t>
            </a:r>
            <a:r>
              <a:rPr lang="en-US" sz="2000" dirty="0"/>
              <a:t>, A. and </a:t>
            </a:r>
            <a:r>
              <a:rPr lang="en-US" sz="2000" dirty="0" err="1"/>
              <a:t>Karaminas</a:t>
            </a:r>
            <a:r>
              <a:rPr lang="en-US" sz="2000" dirty="0"/>
              <a:t>, V. (2018), </a:t>
            </a:r>
            <a:r>
              <a:rPr lang="en-US" sz="2000" i="1" dirty="0"/>
              <a:t>Critical Fashion Practice: From Westwood to van Beirendonck</a:t>
            </a:r>
            <a:r>
              <a:rPr lang="en-US" sz="2000" dirty="0"/>
              <a:t>. Available at: </a:t>
            </a:r>
            <a:r>
              <a:rPr lang="en-US" sz="2000" dirty="0">
                <a:hlinkClick r:id="rId2"/>
              </a:rPr>
              <a:t>http://dx.doi.org/10.5040/9781474265560</a:t>
            </a:r>
            <a:r>
              <a:rPr lang="en-US" sz="2000" dirty="0"/>
              <a:t> (Accessed: 4 November 2023)</a:t>
            </a:r>
          </a:p>
          <a:p>
            <a:pPr algn="l"/>
            <a:r>
              <a:rPr lang="en-US" sz="2000" dirty="0"/>
              <a:t>Keaney, M and Weber, E. (2014) </a:t>
            </a:r>
            <a:r>
              <a:rPr lang="en-US" sz="2000" i="1" dirty="0"/>
              <a:t>Fashion Photography Next</a:t>
            </a:r>
            <a:r>
              <a:rPr lang="en-US" sz="2000" dirty="0"/>
              <a:t>. London: Thames and Hudson.</a:t>
            </a:r>
            <a:endParaRPr lang="en-US" sz="2000" dirty="0">
              <a:cs typeface="Calibri" panose="020F0502020204030204"/>
            </a:endParaRPr>
          </a:p>
          <a:p>
            <a:pPr algn="l"/>
            <a:r>
              <a:rPr lang="en-US" sz="2000" dirty="0"/>
              <a:t>Remy, P. (2014) </a:t>
            </a:r>
            <a:r>
              <a:rPr lang="en-US" sz="2000" i="1" dirty="0"/>
              <a:t>The Art of Fashion Photography</a:t>
            </a:r>
            <a:r>
              <a:rPr lang="en-US" sz="2000" dirty="0"/>
              <a:t>. Munich: Prestel</a:t>
            </a:r>
            <a:endParaRPr lang="en-US" sz="2000" dirty="0">
              <a:cs typeface="Calibri" panose="020F0502020204030204"/>
            </a:endParaRPr>
          </a:p>
          <a:p>
            <a:pPr algn="l"/>
            <a:r>
              <a:rPr lang="en-US" sz="2000" dirty="0"/>
              <a:t>Schiffer, C. (2021) </a:t>
            </a:r>
            <a:r>
              <a:rPr lang="en-US" sz="2000" i="1" dirty="0"/>
              <a:t>Captivate! </a:t>
            </a:r>
            <a:r>
              <a:rPr lang="en-US" sz="2000" dirty="0"/>
              <a:t>Munich: </a:t>
            </a:r>
            <a:r>
              <a:rPr lang="en-US" sz="2000" dirty="0" smtClean="0"/>
              <a:t>Prestel</a:t>
            </a:r>
          </a:p>
          <a:p>
            <a:pPr algn="l"/>
            <a:r>
              <a:rPr lang="en-US" sz="2000" b="1" dirty="0" err="1" smtClean="0"/>
              <a:t>Refrences</a:t>
            </a:r>
            <a:endParaRPr lang="en-US" sz="2000" b="1" dirty="0" smtClean="0"/>
          </a:p>
          <a:p>
            <a:pPr algn="l"/>
            <a:r>
              <a:rPr lang="en-GB" sz="2000" dirty="0" smtClean="0"/>
              <a:t>Buckley</a:t>
            </a:r>
            <a:r>
              <a:rPr lang="en-GB" sz="2000" dirty="0"/>
              <a:t>, </a:t>
            </a:r>
            <a:r>
              <a:rPr lang="en-GB" sz="2000" dirty="0" smtClean="0"/>
              <a:t>Carina </a:t>
            </a:r>
            <a:r>
              <a:rPr lang="en-GB" sz="2000" dirty="0"/>
              <a:t>(2015),</a:t>
            </a:r>
            <a:r>
              <a:rPr lang="en-GB" sz="2000" b="1" dirty="0"/>
              <a:t> </a:t>
            </a:r>
            <a:r>
              <a:rPr lang="en-GB" sz="2000" dirty="0"/>
              <a:t>‘Conceptualising Plagiarism: Using Lego to construct students’ understanding of authorship and citation’, Teaching in Higher Education, 20(3), pp. 352-358. DOI: 10.1080/13562517.2015.1016418. </a:t>
            </a:r>
            <a:r>
              <a:rPr lang="en-GB" sz="2000" dirty="0" smtClean="0"/>
              <a:t>Accessed</a:t>
            </a:r>
            <a:r>
              <a:rPr lang="en-GB" sz="2000" dirty="0"/>
              <a:t>: </a:t>
            </a:r>
            <a:r>
              <a:rPr lang="en-GB" sz="2000" dirty="0" smtClean="0"/>
              <a:t>28/1/2023</a:t>
            </a:r>
          </a:p>
          <a:p>
            <a:pPr algn="l"/>
            <a:r>
              <a:rPr lang="en-GB" sz="2000" dirty="0" smtClean="0"/>
              <a:t>Fox</a:t>
            </a:r>
            <a:r>
              <a:rPr lang="en-GB" sz="2000" dirty="0"/>
              <a:t>, Bianca (2022) 'Serious play: active learning with Lego bricks', </a:t>
            </a:r>
            <a:r>
              <a:rPr lang="en-GB" sz="2000" i="1" dirty="0"/>
              <a:t>100 Ideas for Active Learning</a:t>
            </a:r>
            <a:r>
              <a:rPr lang="en-GB" sz="2000" dirty="0"/>
              <a:t>. Available at: </a:t>
            </a:r>
            <a:r>
              <a:rPr lang="en-GB" sz="2000" dirty="0">
                <a:hlinkClick r:id="rId3"/>
              </a:rPr>
              <a:t>Serious play: active learning with Lego bricks – 100 Ideas for Active Learning (sussex.ac.uk)</a:t>
            </a:r>
            <a:r>
              <a:rPr lang="en-GB" sz="2000" dirty="0"/>
              <a:t> Accessed </a:t>
            </a:r>
            <a:r>
              <a:rPr lang="en-GB" sz="2000" dirty="0" smtClean="0"/>
              <a:t>12/12/23</a:t>
            </a:r>
          </a:p>
          <a:p>
            <a:pPr algn="l"/>
            <a:r>
              <a:rPr lang="en-GB" sz="2000" dirty="0"/>
              <a:t>Legg, Andy (2017) ‘LEGO video by Chichester lecturer goes viral via Facebook’, </a:t>
            </a:r>
            <a:r>
              <a:rPr lang="en-GB" sz="2000" i="1" dirty="0"/>
              <a:t>Serious Play.com. Available at: </a:t>
            </a:r>
            <a:r>
              <a:rPr lang="en-GB" sz="2000" dirty="0">
                <a:hlinkClick r:id="rId4"/>
              </a:rPr>
              <a:t>https://seriousplaypro.com/2017/04/12/lego-video-by-chichester-lecturer-goes-viral-via-facebook/</a:t>
            </a:r>
            <a:r>
              <a:rPr lang="en-GB" sz="2000" dirty="0"/>
              <a:t> (Accessed12/12/23)</a:t>
            </a:r>
          </a:p>
          <a:p>
            <a:pPr algn="l"/>
            <a:r>
              <a:rPr lang="en-GB" sz="2000" dirty="0" smtClean="0"/>
              <a:t>Swanton</a:t>
            </a:r>
            <a:r>
              <a:rPr lang="en-GB" sz="2000" dirty="0" smtClean="0"/>
              <a:t>, Dan (2011) ‘learning-with-</a:t>
            </a:r>
            <a:r>
              <a:rPr lang="en-GB" sz="2000" dirty="0" err="1" smtClean="0"/>
              <a:t>lego</a:t>
            </a:r>
            <a:r>
              <a:rPr lang="en-GB" sz="2000" dirty="0" smtClean="0"/>
              <a:t>’,  </a:t>
            </a:r>
            <a:r>
              <a:rPr lang="en-GB" sz="2000" i="1" dirty="0"/>
              <a:t>Teaching </a:t>
            </a:r>
            <a:r>
              <a:rPr lang="en-GB" sz="2000" i="1" dirty="0" smtClean="0"/>
              <a:t>Matters.</a:t>
            </a:r>
            <a:r>
              <a:rPr lang="en-GB" sz="2000" dirty="0" smtClean="0"/>
              <a:t>16 November. Available at: </a:t>
            </a:r>
            <a:r>
              <a:rPr lang="en-GB" sz="2000" u="sng" dirty="0">
                <a:hlinkClick r:id="rId5"/>
              </a:rPr>
              <a:t>https://</a:t>
            </a:r>
            <a:r>
              <a:rPr lang="en-GB" sz="2000" u="sng" dirty="0" smtClean="0">
                <a:hlinkClick r:id="rId5"/>
              </a:rPr>
              <a:t>www.teaching-matters-blog.ed.ac.uk/learning-with-lego/Accessed</a:t>
            </a:r>
            <a:r>
              <a:rPr lang="en-GB" sz="2000" u="sng" dirty="0" smtClean="0"/>
              <a:t> 28/1/2023</a:t>
            </a:r>
            <a:endParaRPr lang="en-GB" sz="2000" dirty="0"/>
          </a:p>
          <a:p>
            <a:endParaRPr lang="en-GB" sz="2000" b="1" dirty="0"/>
          </a:p>
          <a:p>
            <a:pPr algn="l"/>
            <a:endParaRPr lang="en-US" sz="2200" dirty="0">
              <a:cs typeface="Calibri" panose="020F0502020204030204"/>
            </a:endParaRPr>
          </a:p>
          <a:p>
            <a:pPr indent="-228600" algn="l">
              <a:buFont typeface="Arial" panose="020B0604020202020204" pitchFamily="34" charset="0"/>
              <a:buChar char="•"/>
            </a:pPr>
            <a:endParaRPr lang="en-US" sz="2200" b="1" dirty="0"/>
          </a:p>
          <a:p>
            <a:pPr indent="-228600" algn="l">
              <a:buFont typeface="Arial" panose="020B0604020202020204" pitchFamily="34" charset="0"/>
              <a:buChar char="•"/>
            </a:pPr>
            <a:endParaRPr lang="en-US" sz="2200" b="1" dirty="0"/>
          </a:p>
          <a:p>
            <a:pPr indent="-228600" algn="l">
              <a:buFont typeface="Arial" panose="020B0604020202020204" pitchFamily="34" charset="0"/>
              <a:buChar char="•"/>
            </a:pPr>
            <a:endParaRPr lang="en-US" sz="2200" b="1"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b="1" dirty="0"/>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6"/>
          <a:srcRect t="5462"/>
          <a:stretch/>
        </p:blipFill>
        <p:spPr>
          <a:xfrm>
            <a:off x="258904" y="6306532"/>
            <a:ext cx="2105319" cy="342231"/>
          </a:xfrm>
          <a:prstGeom prst="rect">
            <a:avLst/>
          </a:prstGeom>
        </p:spPr>
      </p:pic>
    </p:spTree>
    <p:extLst>
      <p:ext uri="{BB962C8B-B14F-4D97-AF65-F5344CB8AC3E}">
        <p14:creationId xmlns:p14="http://schemas.microsoft.com/office/powerpoint/2010/main" val="232332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4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4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4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4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4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4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0"/>
                                  </p:stCondLst>
                                  <p:iterate type="lt">
                                    <p:tmPct val="10000"/>
                                  </p:iterate>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4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0"/>
                                  </p:stCondLst>
                                  <p:iterate type="lt">
                                    <p:tmPct val="10000"/>
                                  </p:iterate>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4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000"/>
                                  </p:stCondLst>
                                  <p:iterate type="lt">
                                    <p:tmPct val="10000"/>
                                  </p:iterate>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4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2000"/>
                                  </p:stCondLst>
                                  <p:iterate type="lt">
                                    <p:tmPct val="10000"/>
                                  </p:iterate>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fade">
                                      <p:cBhvr>
                                        <p:cTn id="52" dur="4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Swanton, Dan (2011) </a:t>
            </a:r>
            <a:endParaRPr lang="en-US" dirty="0"/>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Thank you!</a:t>
            </a:r>
            <a:endParaRPr lang="en-US" sz="5400" b="1" kern="1200" dirty="0">
              <a:solidFill>
                <a:schemeClr val="tx1"/>
              </a:solidFill>
              <a:latin typeface="+mj-lt"/>
              <a:ea typeface="+mj-ea"/>
              <a:cs typeface="+mj-cs"/>
            </a:endParaRPr>
          </a:p>
        </p:txBody>
      </p:sp>
      <p:sp>
        <p:nvSpPr>
          <p:cNvPr id="3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xmlns="" id="{023FA626-2CE5-E914-7C36-F21B45E8BB5B}"/>
              </a:ext>
            </a:extLst>
          </p:cNvPr>
          <p:cNvSpPr txBox="1">
            <a:spLocks/>
          </p:cNvSpPr>
          <p:nvPr/>
        </p:nvSpPr>
        <p:spPr>
          <a:xfrm>
            <a:off x="838200" y="1929384"/>
            <a:ext cx="10515600" cy="42519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endParaRPr lang="en-US" sz="2200" b="1" dirty="0"/>
          </a:p>
          <a:p>
            <a:pPr indent="-228600" algn="l">
              <a:buFont typeface="Arial" panose="020B0604020202020204" pitchFamily="34" charset="0"/>
              <a:buChar char="•"/>
            </a:pPr>
            <a:endParaRPr lang="en-US" sz="2200" b="1" dirty="0">
              <a:cs typeface="Calibri" panose="020F0502020204030204"/>
            </a:endParaRPr>
          </a:p>
          <a:p>
            <a:pPr indent="-228600" algn="l">
              <a:buFont typeface="Arial" panose="020B0604020202020204" pitchFamily="34" charset="0"/>
              <a:buChar char="•"/>
            </a:pPr>
            <a:endParaRPr lang="en-US" sz="2200" b="1" dirty="0">
              <a:cs typeface="Calibri" panose="020F0502020204030204"/>
            </a:endParaRPr>
          </a:p>
          <a:p>
            <a:pPr indent="-228600" algn="l">
              <a:buFont typeface="Arial" panose="020B0604020202020204" pitchFamily="34" charset="0"/>
              <a:buChar char="•"/>
            </a:pPr>
            <a:endParaRPr lang="en-US" sz="2200" dirty="0">
              <a:cs typeface="Calibri" panose="020F0502020204030204"/>
            </a:endParaRPr>
          </a:p>
          <a:p>
            <a:pPr indent="-228600" algn="l">
              <a:buFont typeface="Arial" panose="020B0604020202020204" pitchFamily="34" charset="0"/>
              <a:buChar char="•"/>
            </a:pPr>
            <a:endParaRPr lang="en-US" sz="2200" b="1" dirty="0">
              <a:cs typeface="Calibri" panose="020F0502020204030204"/>
            </a:endParaRPr>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
        <p:nvSpPr>
          <p:cNvPr id="3" name="TextBox 2"/>
          <p:cNvSpPr txBox="1"/>
          <p:nvPr/>
        </p:nvSpPr>
        <p:spPr>
          <a:xfrm>
            <a:off x="468923" y="1847322"/>
            <a:ext cx="6059306" cy="4108817"/>
          </a:xfrm>
          <a:prstGeom prst="rect">
            <a:avLst/>
          </a:prstGeom>
          <a:noFill/>
        </p:spPr>
        <p:txBody>
          <a:bodyPr wrap="square" rtlCol="0">
            <a:spAutoFit/>
          </a:bodyPr>
          <a:lstStyle/>
          <a:p>
            <a:r>
              <a:rPr lang="en-US" sz="2800" b="1" dirty="0">
                <a:solidFill>
                  <a:srgbClr val="7030A0"/>
                </a:solidFill>
              </a:rPr>
              <a:t>I</a:t>
            </a:r>
            <a:r>
              <a:rPr lang="en-US" sz="2800" b="1" dirty="0" smtClean="0">
                <a:solidFill>
                  <a:srgbClr val="7030A0"/>
                </a:solidFill>
              </a:rPr>
              <a:t> </a:t>
            </a:r>
            <a:r>
              <a:rPr lang="en-US" sz="2800" b="1" dirty="0">
                <a:solidFill>
                  <a:srgbClr val="7030A0"/>
                </a:solidFill>
              </a:rPr>
              <a:t>hope that you enjoyed the </a:t>
            </a:r>
            <a:r>
              <a:rPr lang="en-US" sz="2800" b="1" dirty="0" smtClean="0">
                <a:solidFill>
                  <a:srgbClr val="7030A0"/>
                </a:solidFill>
              </a:rPr>
              <a:t>Presentation!</a:t>
            </a:r>
          </a:p>
          <a:p>
            <a:endParaRPr lang="en-US" sz="1600" b="1" dirty="0">
              <a:solidFill>
                <a:srgbClr val="7030A0"/>
              </a:solidFill>
            </a:endParaRPr>
          </a:p>
          <a:p>
            <a:r>
              <a:rPr lang="en-US" sz="2400" dirty="0" smtClean="0"/>
              <a:t>If </a:t>
            </a:r>
            <a:r>
              <a:rPr lang="en-US" sz="2400" dirty="0"/>
              <a:t>you have any further questions, you can </a:t>
            </a:r>
            <a:r>
              <a:rPr lang="en-US" sz="2400" dirty="0" smtClean="0"/>
              <a:t> usually </a:t>
            </a:r>
            <a:r>
              <a:rPr lang="en-US" sz="2400" dirty="0"/>
              <a:t>find </a:t>
            </a:r>
            <a:r>
              <a:rPr lang="en-US" sz="2400" dirty="0" smtClean="0"/>
              <a:t>me </a:t>
            </a:r>
            <a:r>
              <a:rPr lang="en-US" sz="2400" dirty="0"/>
              <a:t>in the </a:t>
            </a:r>
            <a:r>
              <a:rPr lang="en-US" sz="2400" dirty="0" smtClean="0"/>
              <a:t>library at LCF</a:t>
            </a:r>
          </a:p>
          <a:p>
            <a:r>
              <a:rPr lang="en-US" sz="2400" dirty="0" smtClean="0"/>
              <a:t>Tuesday </a:t>
            </a:r>
            <a:r>
              <a:rPr lang="en-US" sz="2400" dirty="0"/>
              <a:t>to Thursday, </a:t>
            </a:r>
            <a:r>
              <a:rPr lang="en-US" sz="2400" dirty="0" smtClean="0"/>
              <a:t>or,</a:t>
            </a:r>
          </a:p>
          <a:p>
            <a:endParaRPr lang="en-US" sz="1200" dirty="0">
              <a:cs typeface="Calibri"/>
            </a:endParaRPr>
          </a:p>
          <a:p>
            <a:r>
              <a:rPr lang="en-US" sz="2400" dirty="0"/>
              <a:t>e-mail: </a:t>
            </a:r>
            <a:r>
              <a:rPr lang="en-US" sz="2400" dirty="0" smtClean="0">
                <a:hlinkClick r:id="rId3"/>
              </a:rPr>
              <a:t>l.french@arts.ac.uk</a:t>
            </a:r>
            <a:endParaRPr lang="en-US" sz="2400" dirty="0" smtClean="0"/>
          </a:p>
          <a:p>
            <a:endParaRPr lang="en-US" sz="2400" dirty="0" smtClean="0"/>
          </a:p>
          <a:p>
            <a:r>
              <a:rPr lang="en-US" sz="2400" dirty="0"/>
              <a:t> I</a:t>
            </a:r>
            <a:r>
              <a:rPr lang="en-US" sz="2400" dirty="0" smtClean="0"/>
              <a:t>f you would like to explore my blog</a:t>
            </a:r>
          </a:p>
          <a:p>
            <a:r>
              <a:rPr lang="en-US" sz="2400" dirty="0" smtClean="0"/>
              <a:t>https</a:t>
            </a:r>
            <a:r>
              <a:rPr lang="en-US" sz="2400" dirty="0"/>
              <a:t>://lorifpgcert.myblog.arts.ac.uk/</a:t>
            </a:r>
            <a:endParaRPr lang="en-US" sz="2400" dirty="0" smtClean="0"/>
          </a:p>
          <a:p>
            <a:endParaRPr lang="en-US" sz="900" dirty="0"/>
          </a:p>
        </p:txBody>
      </p:sp>
      <p:pic>
        <p:nvPicPr>
          <p:cNvPr id="9" name="Picture 8" descr="A group of lego figures&#10;&#10;Description automatically generated"/>
          <p:cNvPicPr>
            <a:picLocks noChangeAspect="1"/>
          </p:cNvPicPr>
          <p:nvPr/>
        </p:nvPicPr>
        <p:blipFill>
          <a:blip r:embed="rId4"/>
          <a:stretch>
            <a:fillRect/>
          </a:stretch>
        </p:blipFill>
        <p:spPr>
          <a:xfrm>
            <a:off x="5914829" y="1847322"/>
            <a:ext cx="5731510" cy="4312920"/>
          </a:xfrm>
          <a:prstGeom prst="rect">
            <a:avLst/>
          </a:prstGeom>
        </p:spPr>
      </p:pic>
      <p:sp>
        <p:nvSpPr>
          <p:cNvPr id="5" name="TextBox 4"/>
          <p:cNvSpPr txBox="1"/>
          <p:nvPr/>
        </p:nvSpPr>
        <p:spPr>
          <a:xfrm>
            <a:off x="5914829" y="6181344"/>
            <a:ext cx="5731510" cy="369332"/>
          </a:xfrm>
          <a:prstGeom prst="rect">
            <a:avLst/>
          </a:prstGeom>
          <a:noFill/>
        </p:spPr>
        <p:txBody>
          <a:bodyPr wrap="square" rtlCol="0">
            <a:spAutoFit/>
          </a:bodyPr>
          <a:lstStyle/>
          <a:p>
            <a:r>
              <a:rPr lang="en-GB" dirty="0"/>
              <a:t>Swanton, Dan (2011)</a:t>
            </a:r>
          </a:p>
        </p:txBody>
      </p:sp>
    </p:spTree>
    <p:extLst>
      <p:ext uri="{BB962C8B-B14F-4D97-AF65-F5344CB8AC3E}">
        <p14:creationId xmlns:p14="http://schemas.microsoft.com/office/powerpoint/2010/main" val="70587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9EF30C2-29AC-4A0D-BC0A-A679CF113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6160200" y="1877192"/>
            <a:ext cx="5328415" cy="966130"/>
          </a:xfrm>
        </p:spPr>
        <p:txBody>
          <a:bodyPr>
            <a:normAutofit fontScale="90000"/>
          </a:bodyPr>
          <a:lstStyle/>
          <a:p>
            <a:pPr algn="l"/>
            <a:r>
              <a:rPr lang="en-GB" b="1" dirty="0" smtClean="0">
                <a:solidFill>
                  <a:srgbClr val="FFFFFF"/>
                </a:solidFill>
              </a:rPr>
              <a:t>Research question</a:t>
            </a:r>
            <a:endParaRPr lang="en-GB" b="1" dirty="0">
              <a:solidFill>
                <a:srgbClr val="FFFFFF"/>
              </a:solidFill>
            </a:endParaRPr>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5122984" y="2843321"/>
            <a:ext cx="6986954" cy="3590687"/>
          </a:xfrm>
        </p:spPr>
        <p:txBody>
          <a:bodyPr>
            <a:noAutofit/>
          </a:bodyPr>
          <a:lstStyle/>
          <a:p>
            <a:endParaRPr lang="en-GB" sz="3600" dirty="0" smtClean="0"/>
          </a:p>
          <a:p>
            <a:r>
              <a:rPr lang="en-GB" sz="3600" dirty="0" smtClean="0"/>
              <a:t>How </a:t>
            </a:r>
            <a:r>
              <a:rPr lang="en-GB" sz="3600" dirty="0"/>
              <a:t>can I incorporate play into my teaching?</a:t>
            </a:r>
          </a:p>
          <a:p>
            <a:endParaRPr lang="en-GB" sz="3600" dirty="0" smtClean="0"/>
          </a:p>
          <a:p>
            <a:r>
              <a:rPr lang="en-GB" sz="3600" dirty="0" smtClean="0"/>
              <a:t>How </a:t>
            </a:r>
            <a:r>
              <a:rPr lang="en-GB" sz="3600" dirty="0"/>
              <a:t>can I make learning about referencing more enjoyable?</a:t>
            </a:r>
          </a:p>
        </p:txBody>
      </p:sp>
      <p:cxnSp>
        <p:nvCxnSpPr>
          <p:cNvPr id="26" name="Straight Connector 25">
            <a:extLst>
              <a:ext uri="{FF2B5EF4-FFF2-40B4-BE49-F238E27FC236}">
                <a16:creationId xmlns:a16="http://schemas.microsoft.com/office/drawing/2014/main" xmlns="" id="{266A0658-1CC4-4B0D-AAB7-A702286AF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xmlns="" id="{A04F1504-431A-4D86-9091-AE7E4B333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EA804283-B929-4503-802F-4585376E2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xmlns="" id="{AD3811F5-514E-49A4-B382-673ED228A4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067AD921-1CEE-4C1B-9AA3-C66D908DD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xmlns="" id="{C36A08F5-3B56-47C5-A371-9187BE56E1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37308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400"/>
                                        <p:tgtEl>
                                          <p:spTgt spid="3">
                                            <p:txEl>
                                              <p:pRg st="3" end="3"/>
                                            </p:txEl>
                                          </p:spTgt>
                                        </p:tgtEl>
                                      </p:cBhvr>
                                    </p:animEffect>
                                  </p:childTnLst>
                                </p:cTn>
                              </p:par>
                              <p:par>
                                <p:cTn id="11" presetID="10" presetClass="entr" presetSubtype="0" fill="hold" grpId="0" nodeType="withEffect">
                                  <p:stCondLst>
                                    <p:cond delay="5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b="1" kern="1200" dirty="0" smtClean="0">
                <a:solidFill>
                  <a:srgbClr val="FFFFFF"/>
                </a:solidFill>
                <a:latin typeface="+mj-lt"/>
                <a:ea typeface="+mj-ea"/>
                <a:cs typeface="+mj-cs"/>
              </a:rPr>
              <a:t>Why LEGO?</a:t>
            </a:r>
            <a:br>
              <a:rPr lang="en-US" sz="4400" b="1" kern="1200" dirty="0" smtClean="0">
                <a:solidFill>
                  <a:srgbClr val="FFFFFF"/>
                </a:solidFill>
                <a:latin typeface="+mj-lt"/>
                <a:ea typeface="+mj-ea"/>
                <a:cs typeface="+mj-cs"/>
              </a:rPr>
            </a:br>
            <a:r>
              <a:rPr lang="en-US" sz="4400" b="1" kern="1200" dirty="0" smtClean="0">
                <a:solidFill>
                  <a:srgbClr val="FFFFFF"/>
                </a:solidFill>
                <a:latin typeface="+mj-lt"/>
                <a:ea typeface="+mj-ea"/>
                <a:cs typeface="+mj-cs"/>
              </a:rPr>
              <a:t/>
            </a:r>
            <a:br>
              <a:rPr lang="en-US" sz="4400" b="1" kern="1200" dirty="0" smtClean="0">
                <a:solidFill>
                  <a:srgbClr val="FFFFFF"/>
                </a:solidFill>
                <a:latin typeface="+mj-lt"/>
                <a:ea typeface="+mj-ea"/>
                <a:cs typeface="+mj-cs"/>
              </a:rPr>
            </a:br>
            <a:r>
              <a:rPr lang="en-US" sz="4400" b="1" dirty="0" smtClean="0">
                <a:solidFill>
                  <a:srgbClr val="FFFFFF"/>
                </a:solidFill>
              </a:rPr>
              <a:t>What are the benefits?</a:t>
            </a:r>
            <a:endParaRPr lang="en-US" sz="4400" b="1" kern="1200" dirty="0">
              <a:solidFill>
                <a:srgbClr val="FFFFFF"/>
              </a:solidFill>
              <a:latin typeface="+mj-lt"/>
              <a:ea typeface="+mj-ea"/>
              <a:cs typeface="+mj-cs"/>
            </a:endParaRPr>
          </a:p>
        </p:txBody>
      </p:sp>
      <p:sp>
        <p:nvSpPr>
          <p:cNvPr id="20" name="Freeform: Shape 1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5698912" y="820878"/>
            <a:ext cx="5997095" cy="6037121"/>
          </a:xfrm>
        </p:spPr>
        <p:txBody>
          <a:bodyPr vert="horz" lIns="91440" tIns="45720" rIns="91440" bIns="45720" rtlCol="0" anchor="t">
            <a:normAutofit lnSpcReduction="10000"/>
          </a:bodyPr>
          <a:lstStyle/>
          <a:p>
            <a:pPr indent="-228600" algn="l">
              <a:buFont typeface="Arial" panose="020B0604020202020204" pitchFamily="34" charset="0"/>
              <a:buChar char="•"/>
            </a:pPr>
            <a:r>
              <a:rPr lang="en-US" sz="2200" dirty="0" smtClean="0"/>
              <a:t>LEGO has a successful track record in Education.</a:t>
            </a:r>
            <a:endParaRPr lang="en-US" sz="2200" dirty="0"/>
          </a:p>
          <a:p>
            <a:pPr indent="-228600" algn="l">
              <a:buFont typeface="Arial" panose="020B0604020202020204" pitchFamily="34" charset="0"/>
              <a:buChar char="•"/>
            </a:pPr>
            <a:r>
              <a:rPr lang="en-US" sz="2200" dirty="0" smtClean="0"/>
              <a:t>The Benefits of learning through play are accepted in schools and are becoming more accepted in Higher Education.</a:t>
            </a:r>
            <a:endParaRPr lang="en-US" sz="2200" dirty="0"/>
          </a:p>
          <a:p>
            <a:pPr algn="l"/>
            <a:endParaRPr lang="en-US" sz="2200" dirty="0" smtClean="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smtClean="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smtClean="0"/>
          </a:p>
          <a:p>
            <a:pPr indent="-228600" algn="l">
              <a:buFont typeface="Arial" panose="020B0604020202020204" pitchFamily="34" charset="0"/>
              <a:buChar char="•"/>
            </a:pPr>
            <a:endParaRPr lang="en-US" sz="2200" dirty="0"/>
          </a:p>
          <a:p>
            <a:pPr indent="-228600" algn="l">
              <a:buFont typeface="Arial" panose="020B0604020202020204" pitchFamily="34" charset="0"/>
              <a:buChar char="•"/>
            </a:pPr>
            <a:endParaRPr lang="en-US" sz="2200" dirty="0" smtClean="0"/>
          </a:p>
          <a:p>
            <a:pPr algn="l"/>
            <a:endParaRPr lang="en-US" sz="2200" dirty="0" smtClean="0"/>
          </a:p>
          <a:p>
            <a:pPr indent="-228600" algn="l">
              <a:buFont typeface="Arial" panose="020B0604020202020204" pitchFamily="34" charset="0"/>
              <a:buChar char="•"/>
            </a:pPr>
            <a:endParaRPr lang="en-US" sz="2200" dirty="0" smtClean="0"/>
          </a:p>
          <a:p>
            <a:pPr indent="-228600" algn="l">
              <a:buFont typeface="Arial" panose="020B0604020202020204" pitchFamily="34" charset="0"/>
              <a:buChar char="•"/>
            </a:pPr>
            <a:r>
              <a:rPr lang="en-US" sz="2200" dirty="0" smtClean="0"/>
              <a:t>Allows students to experiment, learn through creativity, develop critical thinking skill and innovation</a:t>
            </a:r>
          </a:p>
          <a:p>
            <a:pPr indent="-228600" algn="l">
              <a:buFont typeface="Arial" panose="020B0604020202020204" pitchFamily="34" charset="0"/>
              <a:buChar char="•"/>
            </a:pPr>
            <a:endParaRPr lang="en-US" sz="2200" dirty="0"/>
          </a:p>
        </p:txBody>
      </p:sp>
      <p:sp>
        <p:nvSpPr>
          <p:cNvPr id="26" name="Freeform: Shape 2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pic>
        <p:nvPicPr>
          <p:cNvPr id="14" name="Picture 13" descr="A diagram of benefits&#10;&#10;Description automatically generated"/>
          <p:cNvPicPr>
            <a:picLocks noChangeAspect="1"/>
          </p:cNvPicPr>
          <p:nvPr/>
        </p:nvPicPr>
        <p:blipFill>
          <a:blip r:embed="rId3"/>
          <a:stretch>
            <a:fillRect/>
          </a:stretch>
        </p:blipFill>
        <p:spPr>
          <a:xfrm>
            <a:off x="5698910" y="2190073"/>
            <a:ext cx="6223457" cy="3527832"/>
          </a:xfrm>
          <a:prstGeom prst="rect">
            <a:avLst/>
          </a:prstGeom>
        </p:spPr>
      </p:pic>
    </p:spTree>
    <p:extLst>
      <p:ext uri="{BB962C8B-B14F-4D97-AF65-F5344CB8AC3E}">
        <p14:creationId xmlns:p14="http://schemas.microsoft.com/office/powerpoint/2010/main" val="192882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r>
              <a:rPr lang="en-US" sz="4400" b="1" kern="1200" dirty="0">
                <a:solidFill>
                  <a:srgbClr val="FFFFFF"/>
                </a:solidFill>
                <a:latin typeface="+mj-lt"/>
                <a:ea typeface="+mj-ea"/>
                <a:cs typeface="+mj-cs"/>
              </a:rPr>
              <a:t>How </a:t>
            </a:r>
            <a:r>
              <a:rPr lang="en-US" sz="4400" b="1" kern="1200" dirty="0" smtClean="0">
                <a:solidFill>
                  <a:srgbClr val="FFFFFF"/>
                </a:solidFill>
                <a:latin typeface="+mj-lt"/>
                <a:ea typeface="+mj-ea"/>
                <a:cs typeface="+mj-cs"/>
              </a:rPr>
              <a:t>is it used in </a:t>
            </a:r>
            <a:br>
              <a:rPr lang="en-US" sz="4400" b="1" kern="1200" dirty="0" smtClean="0">
                <a:solidFill>
                  <a:srgbClr val="FFFFFF"/>
                </a:solidFill>
                <a:latin typeface="+mj-lt"/>
                <a:ea typeface="+mj-ea"/>
                <a:cs typeface="+mj-cs"/>
              </a:rPr>
            </a:br>
            <a:r>
              <a:rPr lang="en-US" sz="4400" b="1" dirty="0" smtClean="0">
                <a:solidFill>
                  <a:srgbClr val="FFFFFF"/>
                </a:solidFill>
              </a:rPr>
              <a:t>HE?</a:t>
            </a:r>
            <a:endParaRPr lang="en-US" sz="4400" b="1" kern="1200" dirty="0">
              <a:solidFill>
                <a:srgbClr val="FFFFFF"/>
              </a:solidFill>
              <a:latin typeface="+mj-lt"/>
              <a:ea typeface="+mj-ea"/>
              <a:cs typeface="+mj-cs"/>
            </a:endParaRPr>
          </a:p>
        </p:txBody>
      </p:sp>
      <p:sp>
        <p:nvSpPr>
          <p:cNvPr id="20" name="Freeform: Shape 1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xmlns=""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
        <p:nvSpPr>
          <p:cNvPr id="14" name="Subtitle 2">
            <a:extLst>
              <a:ext uri="{FF2B5EF4-FFF2-40B4-BE49-F238E27FC236}">
                <a16:creationId xmlns:a16="http://schemas.microsoft.com/office/drawing/2014/main" xmlns="" id="{023FA626-2CE5-E914-7C36-F21B45E8BB5B}"/>
              </a:ext>
            </a:extLst>
          </p:cNvPr>
          <p:cNvSpPr txBox="1">
            <a:spLocks/>
          </p:cNvSpPr>
          <p:nvPr/>
        </p:nvSpPr>
        <p:spPr>
          <a:xfrm>
            <a:off x="5189916" y="938532"/>
            <a:ext cx="6589707" cy="48971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b="1" dirty="0" smtClean="0"/>
              <a:t>STEM subjects Own brand</a:t>
            </a:r>
          </a:p>
          <a:p>
            <a:r>
              <a:rPr lang="en-GB" sz="2800" b="1" dirty="0" smtClean="0"/>
              <a:t>To conceptualize</a:t>
            </a:r>
          </a:p>
          <a:p>
            <a:r>
              <a:rPr lang="en-GB" sz="2800" b="1" dirty="0" smtClean="0"/>
              <a:t>LEGO Serious Play</a:t>
            </a:r>
          </a:p>
          <a:p>
            <a:r>
              <a:rPr lang="en-GB" sz="2800" b="1" dirty="0" smtClean="0"/>
              <a:t>Some examples </a:t>
            </a:r>
          </a:p>
          <a:p>
            <a:r>
              <a:rPr lang="en-GB" sz="2800" b="1" dirty="0" smtClean="0"/>
              <a:t>My Inspiration </a:t>
            </a:r>
          </a:p>
          <a:p>
            <a:r>
              <a:rPr lang="en-GB" sz="2800" b="1" dirty="0" smtClean="0"/>
              <a:t>Carina </a:t>
            </a:r>
            <a:r>
              <a:rPr lang="en-GB" sz="2800" b="1" dirty="0"/>
              <a:t>Buckley – Southampton</a:t>
            </a:r>
          </a:p>
          <a:p>
            <a:r>
              <a:rPr lang="en-GB" sz="2800" b="1" dirty="0" smtClean="0"/>
              <a:t>Dan Swanton - Edinburgh </a:t>
            </a:r>
            <a:endParaRPr lang="en-GB" sz="2800" b="1" dirty="0"/>
          </a:p>
          <a:p>
            <a:r>
              <a:rPr lang="en-GB" sz="2800" b="1" dirty="0" smtClean="0"/>
              <a:t>Bianca Fox– </a:t>
            </a:r>
            <a:r>
              <a:rPr lang="en-GB" sz="2800" b="1" dirty="0" smtClean="0"/>
              <a:t>Sussex</a:t>
            </a:r>
          </a:p>
          <a:p>
            <a:r>
              <a:rPr lang="en-GB" sz="2800" b="1" dirty="0"/>
              <a:t>Andy Legg - Chichester</a:t>
            </a:r>
          </a:p>
          <a:p>
            <a:r>
              <a:rPr lang="en-GB" sz="2800" b="1" dirty="0"/>
              <a:t>and of course UAL to name but a few</a:t>
            </a:r>
          </a:p>
          <a:p>
            <a:r>
              <a:rPr lang="en-GB" sz="2800" u="sng">
                <a:hlinkClick r:id="rId3"/>
              </a:rPr>
              <a:t>https://youtu.be/tnT5oNE8aus</a:t>
            </a:r>
            <a:endParaRPr lang="en-GB" sz="2800" b="1"/>
          </a:p>
          <a:p>
            <a:endParaRPr lang="en-GB" sz="3600" b="1" dirty="0"/>
          </a:p>
          <a:p>
            <a:endParaRPr lang="en-GB" sz="3600" b="1" dirty="0">
              <a:solidFill>
                <a:srgbClr val="FFFFFF"/>
              </a:solidFill>
            </a:endParaRPr>
          </a:p>
        </p:txBody>
      </p:sp>
    </p:spTree>
    <p:extLst>
      <p:ext uri="{BB962C8B-B14F-4D97-AF65-F5344CB8AC3E}">
        <p14:creationId xmlns:p14="http://schemas.microsoft.com/office/powerpoint/2010/main" val="20099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4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4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4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4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4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4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0"/>
                                  </p:stCondLst>
                                  <p:iterate type="lt">
                                    <p:tmPct val="10000"/>
                                  </p:iterate>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4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2000"/>
                                  </p:stCondLst>
                                  <p:iterate type="lt">
                                    <p:tmPct val="10000"/>
                                  </p:iterate>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4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000"/>
                                  </p:stCondLst>
                                  <p:iterate type="lt">
                                    <p:tmPct val="10000"/>
                                  </p:iterate>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4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2000"/>
                                  </p:stCondLst>
                                  <p:iterate type="lt">
                                    <p:tmPct val="10000"/>
                                  </p:iterate>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fade">
                                      <p:cBhvr>
                                        <p:cTn id="52" dur="400"/>
                                        <p:tgtEl>
                                          <p:spTgt spid="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2000"/>
                                  </p:stCondLst>
                                  <p:iterate type="lt">
                                    <p:tmPct val="10000"/>
                                  </p:iterate>
                                  <p:childTnLst>
                                    <p:set>
                                      <p:cBhvr>
                                        <p:cTn id="56" dur="1" fill="hold">
                                          <p:stCondLst>
                                            <p:cond delay="0"/>
                                          </p:stCondLst>
                                        </p:cTn>
                                        <p:tgtEl>
                                          <p:spTgt spid="14">
                                            <p:txEl>
                                              <p:pRg st="10" end="10"/>
                                            </p:txEl>
                                          </p:spTgt>
                                        </p:tgtEl>
                                        <p:attrNameLst>
                                          <p:attrName>style.visibility</p:attrName>
                                        </p:attrNameLst>
                                      </p:cBhvr>
                                      <p:to>
                                        <p:strVal val="visible"/>
                                      </p:to>
                                    </p:set>
                                    <p:animEffect transition="in" filter="fade">
                                      <p:cBhvr>
                                        <p:cTn id="57" dur="4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9EF30C2-29AC-4A0D-BC0A-A679CF113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6160200" y="1877192"/>
            <a:ext cx="5539431" cy="966130"/>
          </a:xfrm>
        </p:spPr>
        <p:txBody>
          <a:bodyPr>
            <a:normAutofit/>
          </a:bodyPr>
          <a:lstStyle/>
          <a:p>
            <a:r>
              <a:rPr lang="en-GB" b="1" dirty="0" smtClean="0">
                <a:solidFill>
                  <a:srgbClr val="FFFFFF"/>
                </a:solidFill>
              </a:rPr>
              <a:t>The workshop </a:t>
            </a:r>
            <a:endParaRPr lang="en-GB" b="1" dirty="0">
              <a:solidFill>
                <a:srgbClr val="FFFFFF"/>
              </a:solidFill>
            </a:endParaRPr>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4624228" y="3628292"/>
            <a:ext cx="7694320" cy="3569511"/>
          </a:xfrm>
        </p:spPr>
        <p:txBody>
          <a:bodyPr>
            <a:noAutofit/>
          </a:bodyPr>
          <a:lstStyle/>
          <a:p>
            <a:pPr marL="742950" indent="-742950" algn="l">
              <a:buAutoNum type="arabicPeriod"/>
            </a:pPr>
            <a:r>
              <a:rPr lang="en-GB" sz="3600" b="1" dirty="0" smtClean="0">
                <a:solidFill>
                  <a:srgbClr val="FFFFFF"/>
                </a:solidFill>
              </a:rPr>
              <a:t>Conceptualizing referencing with LEGO</a:t>
            </a:r>
          </a:p>
          <a:p>
            <a:pPr marL="742950" indent="-742950" algn="l">
              <a:buAutoNum type="arabicPeriod"/>
            </a:pPr>
            <a:r>
              <a:rPr lang="en-GB" sz="3600" b="1" dirty="0" smtClean="0">
                <a:solidFill>
                  <a:srgbClr val="FFFFFF"/>
                </a:solidFill>
              </a:rPr>
              <a:t>Referencing tools</a:t>
            </a:r>
          </a:p>
          <a:p>
            <a:pPr marL="742950" indent="-742950" algn="l">
              <a:buAutoNum type="arabicPeriod"/>
            </a:pPr>
            <a:r>
              <a:rPr lang="en-GB" sz="3600" b="1" dirty="0" smtClean="0">
                <a:solidFill>
                  <a:srgbClr val="FFFFFF"/>
                </a:solidFill>
              </a:rPr>
              <a:t>Matching activities, putting new knowledge into practice</a:t>
            </a:r>
            <a:endParaRPr lang="en-GB" sz="3600" b="1" dirty="0">
              <a:solidFill>
                <a:srgbClr val="FFFFFF"/>
              </a:solidFill>
            </a:endParaRPr>
          </a:p>
        </p:txBody>
      </p:sp>
      <p:cxnSp>
        <p:nvCxnSpPr>
          <p:cNvPr id="26" name="Straight Connector 25">
            <a:extLst>
              <a:ext uri="{FF2B5EF4-FFF2-40B4-BE49-F238E27FC236}">
                <a16:creationId xmlns:a16="http://schemas.microsoft.com/office/drawing/2014/main" xmlns="" id="{266A0658-1CC4-4B0D-AAB7-A702286AF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xmlns="" id="{A04F1504-431A-4D86-9091-AE7E4B333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EA804283-B929-4503-802F-4585376E2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xmlns="" id="{AD3811F5-514E-49A4-B382-673ED228A4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067AD921-1CEE-4C1B-9AA3-C66D908DD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xmlns="" id="{C36A08F5-3B56-47C5-A371-9187BE56E1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8623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5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913C70A-AE50-3A38-4215-F0676BF060CB}"/>
              </a:ext>
            </a:extLst>
          </p:cNvPr>
          <p:cNvSpPr>
            <a:spLocks noGrp="1"/>
          </p:cNvSpPr>
          <p:nvPr>
            <p:ph type="title"/>
          </p:nvPr>
        </p:nvSpPr>
        <p:spPr>
          <a:xfrm>
            <a:off x="838200" y="365125"/>
            <a:ext cx="10515600" cy="959583"/>
          </a:xfrm>
          <a:solidFill>
            <a:schemeClr val="accent2"/>
          </a:solidFill>
        </p:spPr>
        <p:txBody>
          <a:bodyPr>
            <a:normAutofit/>
          </a:bodyPr>
          <a:lstStyle/>
          <a:p>
            <a:pPr algn="ctr"/>
            <a:r>
              <a:rPr lang="en-GB" b="1" dirty="0" smtClean="0">
                <a:solidFill>
                  <a:srgbClr val="FFFFFF"/>
                </a:solidFill>
              </a:rPr>
              <a:t>Task 1</a:t>
            </a:r>
            <a:endParaRPr lang="en-GB" b="1" dirty="0">
              <a:solidFill>
                <a:srgbClr val="FFFFFF"/>
              </a:solidFill>
            </a:endParaRPr>
          </a:p>
        </p:txBody>
      </p:sp>
      <p:pic>
        <p:nvPicPr>
          <p:cNvPr id="7" name="Content Placeholder 6" descr="A group of people sitting around a table&#10;&#10;Description automatically generated"/>
          <p:cNvPicPr>
            <a:picLocks noGrp="1" noChangeAspect="1"/>
          </p:cNvPicPr>
          <p:nvPr>
            <p:ph idx="1"/>
          </p:nvPr>
        </p:nvPicPr>
        <p:blipFill rotWithShape="1">
          <a:blip r:embed="rId2"/>
          <a:srcRect r="12390"/>
          <a:stretch/>
        </p:blipFill>
        <p:spPr>
          <a:xfrm>
            <a:off x="821077" y="1746739"/>
            <a:ext cx="4970123" cy="4583724"/>
          </a:xfrm>
          <a:prstGeom prst="rect">
            <a:avLst/>
          </a:prstGeom>
        </p:spPr>
      </p:pic>
      <p:pic>
        <p:nvPicPr>
          <p:cNvPr id="9" name="Picture 8" descr="A group of people sitting at a table&#10;&#10;Description automatically generated"/>
          <p:cNvPicPr>
            <a:picLocks noChangeAspect="1"/>
          </p:cNvPicPr>
          <p:nvPr/>
        </p:nvPicPr>
        <p:blipFill>
          <a:blip r:embed="rId3"/>
          <a:stretch>
            <a:fillRect/>
          </a:stretch>
        </p:blipFill>
        <p:spPr>
          <a:xfrm>
            <a:off x="5774878" y="1735015"/>
            <a:ext cx="5559138" cy="4595447"/>
          </a:xfrm>
          <a:prstGeom prst="rect">
            <a:avLst/>
          </a:prstGeom>
        </p:spPr>
      </p:pic>
    </p:spTree>
    <p:extLst>
      <p:ext uri="{BB962C8B-B14F-4D97-AF65-F5344CB8AC3E}">
        <p14:creationId xmlns:p14="http://schemas.microsoft.com/office/powerpoint/2010/main" val="127653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913C70A-AE50-3A38-4215-F0676BF060CB}"/>
              </a:ext>
            </a:extLst>
          </p:cNvPr>
          <p:cNvSpPr>
            <a:spLocks noGrp="1"/>
          </p:cNvSpPr>
          <p:nvPr>
            <p:ph type="title"/>
          </p:nvPr>
        </p:nvSpPr>
        <p:spPr>
          <a:xfrm>
            <a:off x="838200" y="365125"/>
            <a:ext cx="10515600" cy="959583"/>
          </a:xfrm>
          <a:solidFill>
            <a:schemeClr val="accent2"/>
          </a:solidFill>
        </p:spPr>
        <p:txBody>
          <a:bodyPr>
            <a:normAutofit/>
          </a:bodyPr>
          <a:lstStyle/>
          <a:p>
            <a:pPr algn="ctr"/>
            <a:r>
              <a:rPr lang="en-GB" b="1" dirty="0" smtClean="0">
                <a:solidFill>
                  <a:srgbClr val="FFFFFF"/>
                </a:solidFill>
              </a:rPr>
              <a:t>Results for Task 1</a:t>
            </a:r>
            <a:endParaRPr lang="en-GB" b="1" dirty="0">
              <a:solidFill>
                <a:srgbClr val="FFFFFF"/>
              </a:solidFill>
            </a:endParaRPr>
          </a:p>
        </p:txBody>
      </p:sp>
      <p:pic>
        <p:nvPicPr>
          <p:cNvPr id="5" name="Content Placeholder 4" descr="A person playing with legos&#10;&#10;Description automatically generated"/>
          <p:cNvPicPr>
            <a:picLocks noGrp="1" noChangeAspect="1"/>
          </p:cNvPicPr>
          <p:nvPr>
            <p:ph idx="1"/>
          </p:nvPr>
        </p:nvPicPr>
        <p:blipFill>
          <a:blip r:embed="rId2"/>
          <a:stretch>
            <a:fillRect/>
          </a:stretch>
        </p:blipFill>
        <p:spPr>
          <a:xfrm>
            <a:off x="842718" y="1679257"/>
            <a:ext cx="4744453" cy="2857574"/>
          </a:xfrm>
          <a:prstGeom prst="rect">
            <a:avLst/>
          </a:prstGeom>
        </p:spPr>
      </p:pic>
      <p:pic>
        <p:nvPicPr>
          <p:cNvPr id="6" name="Picture 5" descr="A hand holding a toy&#10;&#10;Description automatically generated"/>
          <p:cNvPicPr>
            <a:picLocks noChangeAspect="1"/>
          </p:cNvPicPr>
          <p:nvPr/>
        </p:nvPicPr>
        <p:blipFill>
          <a:blip r:embed="rId3"/>
          <a:stretch>
            <a:fillRect/>
          </a:stretch>
        </p:blipFill>
        <p:spPr>
          <a:xfrm>
            <a:off x="6044210" y="1619248"/>
            <a:ext cx="5298966" cy="2914652"/>
          </a:xfrm>
          <a:prstGeom prst="rect">
            <a:avLst/>
          </a:prstGeom>
        </p:spPr>
      </p:pic>
      <p:pic>
        <p:nvPicPr>
          <p:cNvPr id="7" name="Picture 6" descr="A group of toy blocks on a table&#10;&#10;Description automatically generated"/>
          <p:cNvPicPr>
            <a:picLocks noChangeAspect="1"/>
          </p:cNvPicPr>
          <p:nvPr/>
        </p:nvPicPr>
        <p:blipFill>
          <a:blip r:embed="rId4"/>
          <a:stretch>
            <a:fillRect/>
          </a:stretch>
        </p:blipFill>
        <p:spPr>
          <a:xfrm>
            <a:off x="853952" y="4533900"/>
            <a:ext cx="3895725" cy="2324100"/>
          </a:xfrm>
          <a:prstGeom prst="rect">
            <a:avLst/>
          </a:prstGeom>
        </p:spPr>
      </p:pic>
      <p:pic>
        <p:nvPicPr>
          <p:cNvPr id="8" name="Picture 7"/>
          <p:cNvPicPr>
            <a:picLocks noChangeAspect="1"/>
          </p:cNvPicPr>
          <p:nvPr/>
        </p:nvPicPr>
        <p:blipFill rotWithShape="1">
          <a:blip r:embed="rId5"/>
          <a:srcRect l="37180" r="30352" b="74755"/>
          <a:stretch/>
        </p:blipFill>
        <p:spPr bwMode="auto">
          <a:xfrm>
            <a:off x="6928339" y="4404408"/>
            <a:ext cx="4414838" cy="23852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73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9EF30C2-29AC-4A0D-BC0A-A679CF113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13C70A-AE50-3A38-4215-F0676BF060CB}"/>
              </a:ext>
            </a:extLst>
          </p:cNvPr>
          <p:cNvSpPr>
            <a:spLocks noGrp="1"/>
          </p:cNvSpPr>
          <p:nvPr>
            <p:ph type="ctrTitle"/>
          </p:nvPr>
        </p:nvSpPr>
        <p:spPr>
          <a:xfrm>
            <a:off x="6160200" y="1877191"/>
            <a:ext cx="3599293" cy="1440795"/>
          </a:xfrm>
        </p:spPr>
        <p:txBody>
          <a:bodyPr>
            <a:normAutofit/>
          </a:bodyPr>
          <a:lstStyle/>
          <a:p>
            <a:pPr algn="r"/>
            <a:r>
              <a:rPr lang="en-GB" b="1" dirty="0">
                <a:solidFill>
                  <a:srgbClr val="FFFFFF"/>
                </a:solidFill>
              </a:rPr>
              <a:t>Task 2</a:t>
            </a:r>
          </a:p>
        </p:txBody>
      </p:sp>
      <p:sp>
        <p:nvSpPr>
          <p:cNvPr id="3" name="Subtitle 2">
            <a:extLst>
              <a:ext uri="{FF2B5EF4-FFF2-40B4-BE49-F238E27FC236}">
                <a16:creationId xmlns:a16="http://schemas.microsoft.com/office/drawing/2014/main" xmlns="" id="{023FA626-2CE5-E914-7C36-F21B45E8BB5B}"/>
              </a:ext>
            </a:extLst>
          </p:cNvPr>
          <p:cNvSpPr>
            <a:spLocks noGrp="1"/>
          </p:cNvSpPr>
          <p:nvPr>
            <p:ph type="subTitle" idx="1"/>
          </p:nvPr>
        </p:nvSpPr>
        <p:spPr>
          <a:xfrm>
            <a:off x="5183903" y="3288489"/>
            <a:ext cx="6742448" cy="1799503"/>
          </a:xfrm>
        </p:spPr>
        <p:txBody>
          <a:bodyPr>
            <a:noAutofit/>
          </a:bodyPr>
          <a:lstStyle/>
          <a:p>
            <a:pPr algn="r"/>
            <a:r>
              <a:rPr lang="en-GB" sz="3600" b="1" dirty="0">
                <a:solidFill>
                  <a:srgbClr val="FFFFFF"/>
                </a:solidFill>
              </a:rPr>
              <a:t>Match the book descriptions to the book covers</a:t>
            </a:r>
          </a:p>
        </p:txBody>
      </p:sp>
      <p:cxnSp>
        <p:nvCxnSpPr>
          <p:cNvPr id="26" name="Straight Connector 25">
            <a:extLst>
              <a:ext uri="{FF2B5EF4-FFF2-40B4-BE49-F238E27FC236}">
                <a16:creationId xmlns:a16="http://schemas.microsoft.com/office/drawing/2014/main" xmlns="" id="{266A0658-1CC4-4B0D-AAB7-A702286AF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xmlns="" id="{A04F1504-431A-4D86-9091-AE7E4B333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EA804283-B929-4503-802F-4585376E2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xmlns="" id="{AD3811F5-514E-49A4-B382-673ED228A4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xmlns="" id="{067AD921-1CEE-4C1B-9AA3-C66D908DD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a16="http://schemas.microsoft.com/office/drawing/2014/main" xmlns="" id="{C36A08F5-3B56-47C5-A371-9187BE56E1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pic>
        <p:nvPicPr>
          <p:cNvPr id="5" name="Picture 4"/>
          <p:cNvPicPr>
            <a:picLocks noChangeAspect="1"/>
          </p:cNvPicPr>
          <p:nvPr/>
        </p:nvPicPr>
        <p:blipFill>
          <a:blip r:embed="rId3"/>
          <a:stretch>
            <a:fillRect/>
          </a:stretch>
        </p:blipFill>
        <p:spPr>
          <a:xfrm>
            <a:off x="4301631" y="4405388"/>
            <a:ext cx="1911017" cy="2378906"/>
          </a:xfrm>
          <a:prstGeom prst="rect">
            <a:avLst/>
          </a:prstGeom>
        </p:spPr>
      </p:pic>
      <p:pic>
        <p:nvPicPr>
          <p:cNvPr id="6" name="Picture 5"/>
          <p:cNvPicPr>
            <a:picLocks noChangeAspect="1"/>
          </p:cNvPicPr>
          <p:nvPr/>
        </p:nvPicPr>
        <p:blipFill>
          <a:blip r:embed="rId4"/>
          <a:stretch>
            <a:fillRect/>
          </a:stretch>
        </p:blipFill>
        <p:spPr>
          <a:xfrm>
            <a:off x="6301299" y="4405388"/>
            <a:ext cx="1916190" cy="2378906"/>
          </a:xfrm>
          <a:prstGeom prst="rect">
            <a:avLst/>
          </a:prstGeom>
        </p:spPr>
      </p:pic>
      <p:pic>
        <p:nvPicPr>
          <p:cNvPr id="7" name="Picture 6"/>
          <p:cNvPicPr>
            <a:picLocks noChangeAspect="1"/>
          </p:cNvPicPr>
          <p:nvPr/>
        </p:nvPicPr>
        <p:blipFill>
          <a:blip r:embed="rId5"/>
          <a:stretch>
            <a:fillRect/>
          </a:stretch>
        </p:blipFill>
        <p:spPr>
          <a:xfrm>
            <a:off x="8314913" y="4405388"/>
            <a:ext cx="1693938" cy="2378906"/>
          </a:xfrm>
          <a:prstGeom prst="rect">
            <a:avLst/>
          </a:prstGeom>
        </p:spPr>
      </p:pic>
      <p:pic>
        <p:nvPicPr>
          <p:cNvPr id="8" name="Picture 7"/>
          <p:cNvPicPr>
            <a:picLocks noChangeAspect="1"/>
          </p:cNvPicPr>
          <p:nvPr/>
        </p:nvPicPr>
        <p:blipFill>
          <a:blip r:embed="rId6"/>
          <a:stretch>
            <a:fillRect/>
          </a:stretch>
        </p:blipFill>
        <p:spPr>
          <a:xfrm>
            <a:off x="10106275" y="4405388"/>
            <a:ext cx="1924187" cy="2378906"/>
          </a:xfrm>
          <a:prstGeom prst="rect">
            <a:avLst/>
          </a:prstGeom>
        </p:spPr>
      </p:pic>
    </p:spTree>
    <p:extLst>
      <p:ext uri="{BB962C8B-B14F-4D97-AF65-F5344CB8AC3E}">
        <p14:creationId xmlns:p14="http://schemas.microsoft.com/office/powerpoint/2010/main" val="35696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3392</TotalTime>
  <Words>727</Words>
  <Application>Microsoft Office PowerPoint</Application>
  <PresentationFormat>Custom</PresentationFormat>
  <Paragraphs>106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Referencing with Lego</vt:lpstr>
      <vt:lpstr>Introductions</vt:lpstr>
      <vt:lpstr>Research question</vt:lpstr>
      <vt:lpstr>Why LEGO?  What are the benefits?</vt:lpstr>
      <vt:lpstr>How is it used in  HE?</vt:lpstr>
      <vt:lpstr>The workshop </vt:lpstr>
      <vt:lpstr>Task 1</vt:lpstr>
      <vt:lpstr>Results for Task 1</vt:lpstr>
      <vt:lpstr>Task 2</vt:lpstr>
      <vt:lpstr>Task 2</vt:lpstr>
      <vt:lpstr>PowerPoint Presentation</vt:lpstr>
      <vt:lpstr>Task 3</vt:lpstr>
      <vt:lpstr>PowerPoint Presentation</vt:lpstr>
      <vt:lpstr>PowerPoint Presentation</vt:lpstr>
      <vt:lpstr>Feedback </vt:lpstr>
      <vt:lpstr>By using MS Forms a lot of the Analysis was already done for me. I did not have to trawl through lots of answers to create data sets etc, or use triangulation to bring responses together from different sources as the Feedback form and observations were my only sources. Had I been able to conduct some interviews, there would have been a lot more analysis to do. Although, it is worth mentioning that I did question the  analysis on a couple of questions which I talk more about in my blog.</vt:lpstr>
      <vt:lpstr> Reflecting on your experience, at what point in the session did you feel most involved?</vt:lpstr>
      <vt:lpstr> </vt:lpstr>
      <vt:lpstr>Research question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Referencing with Lego</dc:title>
  <dc:creator>Lorraine French</dc:creator>
  <cp:lastModifiedBy>daddio</cp:lastModifiedBy>
  <cp:revision>201</cp:revision>
  <cp:lastPrinted>2024-01-17T15:39:43Z</cp:lastPrinted>
  <dcterms:created xsi:type="dcterms:W3CDTF">2023-11-07T11:30:51Z</dcterms:created>
  <dcterms:modified xsi:type="dcterms:W3CDTF">2024-01-18T21:41:59Z</dcterms:modified>
</cp:coreProperties>
</file>